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3" r:id="rId3"/>
    <p:sldId id="304" r:id="rId4"/>
    <p:sldId id="299" r:id="rId5"/>
    <p:sldId id="300" r:id="rId6"/>
    <p:sldId id="301" r:id="rId7"/>
    <p:sldId id="302" r:id="rId8"/>
    <p:sldId id="303" r:id="rId9"/>
    <p:sldId id="258" r:id="rId10"/>
    <p:sldId id="305" r:id="rId11"/>
    <p:sldId id="306" r:id="rId12"/>
    <p:sldId id="307" r:id="rId13"/>
    <p:sldId id="283" r:id="rId14"/>
    <p:sldId id="293" r:id="rId15"/>
    <p:sldId id="284" r:id="rId16"/>
    <p:sldId id="297" r:id="rId17"/>
    <p:sldId id="266" r:id="rId18"/>
    <p:sldId id="275" r:id="rId19"/>
    <p:sldId id="267" r:id="rId20"/>
    <p:sldId id="288" r:id="rId21"/>
    <p:sldId id="280" r:id="rId22"/>
    <p:sldId id="282" r:id="rId23"/>
    <p:sldId id="269" r:id="rId24"/>
    <p:sldId id="270" r:id="rId25"/>
    <p:sldId id="296" r:id="rId26"/>
    <p:sldId id="27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9.svg"/><Relationship Id="rId1" Type="http://schemas.openxmlformats.org/officeDocument/2006/relationships/image" Target="../media/image16.png"/><Relationship Id="rId6" Type="http://schemas.openxmlformats.org/officeDocument/2006/relationships/image" Target="../media/image13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4C3A1-05B6-481E-9A04-D070D0E533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F0C75A-6655-4DE5-9574-13D8F69F0483}">
      <dgm:prSet/>
      <dgm:spPr/>
      <dgm:t>
        <a:bodyPr/>
        <a:lstStyle/>
        <a:p>
          <a:r>
            <a:rPr lang="en-US" dirty="0"/>
            <a:t>Identify students who are eligible for RACE according to the SEC criteria</a:t>
          </a:r>
        </a:p>
      </dgm:t>
    </dgm:pt>
    <dgm:pt modelId="{56932BE3-88BE-41AE-8121-0AD30D986F13}" type="parTrans" cxnId="{48E49803-5F96-4CD3-A7F0-900C8F3C4A09}">
      <dgm:prSet/>
      <dgm:spPr/>
      <dgm:t>
        <a:bodyPr/>
        <a:lstStyle/>
        <a:p>
          <a:endParaRPr lang="en-US"/>
        </a:p>
      </dgm:t>
    </dgm:pt>
    <dgm:pt modelId="{47755F2C-D504-489F-8002-EC0016B68656}" type="sibTrans" cxnId="{48E49803-5F96-4CD3-A7F0-900C8F3C4A09}">
      <dgm:prSet/>
      <dgm:spPr/>
      <dgm:t>
        <a:bodyPr/>
        <a:lstStyle/>
        <a:p>
          <a:endParaRPr lang="en-US"/>
        </a:p>
      </dgm:t>
    </dgm:pt>
    <dgm:pt modelId="{2B50F9D7-EA19-4C4F-9494-1D5AC0A4645C}">
      <dgm:prSet/>
      <dgm:spPr/>
      <dgm:t>
        <a:bodyPr/>
        <a:lstStyle/>
        <a:p>
          <a:r>
            <a:rPr lang="en-US"/>
            <a:t>Prepare RACE applications</a:t>
          </a:r>
        </a:p>
      </dgm:t>
    </dgm:pt>
    <dgm:pt modelId="{6F5E6AB5-638B-4CFE-B767-B4E39DC4DC19}" type="parTrans" cxnId="{386E231C-BA4D-4B61-8E1A-7891C8CBC164}">
      <dgm:prSet/>
      <dgm:spPr/>
      <dgm:t>
        <a:bodyPr/>
        <a:lstStyle/>
        <a:p>
          <a:endParaRPr lang="en-US"/>
        </a:p>
      </dgm:t>
    </dgm:pt>
    <dgm:pt modelId="{EA90F123-B38A-4737-9AF0-38A3CC644516}" type="sibTrans" cxnId="{386E231C-BA4D-4B61-8E1A-7891C8CBC164}">
      <dgm:prSet/>
      <dgm:spPr/>
      <dgm:t>
        <a:bodyPr/>
        <a:lstStyle/>
        <a:p>
          <a:endParaRPr lang="en-US"/>
        </a:p>
      </dgm:t>
    </dgm:pt>
    <dgm:pt modelId="{C7F4B51A-0836-4A52-AF14-B624916A0F80}">
      <dgm:prSet/>
      <dgm:spPr/>
      <dgm:t>
        <a:bodyPr/>
        <a:lstStyle/>
        <a:p>
          <a:r>
            <a:rPr lang="en-US"/>
            <a:t>Explain RACE to students and parents</a:t>
          </a:r>
        </a:p>
      </dgm:t>
    </dgm:pt>
    <dgm:pt modelId="{D5E06BC7-00BF-49C2-872D-B750CF7578FD}" type="parTrans" cxnId="{4CC8F558-5380-4FC6-8837-447958575E48}">
      <dgm:prSet/>
      <dgm:spPr/>
      <dgm:t>
        <a:bodyPr/>
        <a:lstStyle/>
        <a:p>
          <a:endParaRPr lang="en-US"/>
        </a:p>
      </dgm:t>
    </dgm:pt>
    <dgm:pt modelId="{C8DF1EC3-EF4C-4EC1-9DC9-7D0C000717FF}" type="sibTrans" cxnId="{4CC8F558-5380-4FC6-8837-447958575E48}">
      <dgm:prSet/>
      <dgm:spPr/>
      <dgm:t>
        <a:bodyPr/>
        <a:lstStyle/>
        <a:p>
          <a:endParaRPr lang="en-US"/>
        </a:p>
      </dgm:t>
    </dgm:pt>
    <dgm:pt modelId="{9D7A8075-B967-4191-93F7-6C95A5AB7510}">
      <dgm:prSet/>
      <dgm:spPr/>
      <dgm:t>
        <a:bodyPr/>
        <a:lstStyle/>
        <a:p>
          <a:r>
            <a:rPr lang="en-US"/>
            <a:t>Keep records of evidence of eligibility </a:t>
          </a:r>
        </a:p>
      </dgm:t>
    </dgm:pt>
    <dgm:pt modelId="{424E7A39-F5B2-489B-BAE8-154CB2E64DFA}" type="parTrans" cxnId="{37E9AD23-3DC2-464C-9952-0E180E6E91FB}">
      <dgm:prSet/>
      <dgm:spPr/>
      <dgm:t>
        <a:bodyPr/>
        <a:lstStyle/>
        <a:p>
          <a:endParaRPr lang="en-US"/>
        </a:p>
      </dgm:t>
    </dgm:pt>
    <dgm:pt modelId="{EECA1CA3-EA30-4D6E-B1FF-51F39A693370}" type="sibTrans" cxnId="{37E9AD23-3DC2-464C-9952-0E180E6E91FB}">
      <dgm:prSet/>
      <dgm:spPr/>
      <dgm:t>
        <a:bodyPr/>
        <a:lstStyle/>
        <a:p>
          <a:endParaRPr lang="en-US"/>
        </a:p>
      </dgm:t>
    </dgm:pt>
    <dgm:pt modelId="{6B23B9A7-F693-4C30-B678-03C9D48EAFFF}" type="pres">
      <dgm:prSet presAssocID="{8004C3A1-05B6-481E-9A04-D070D0E5336E}" presName="root" presStyleCnt="0">
        <dgm:presLayoutVars>
          <dgm:dir/>
          <dgm:resizeHandles val="exact"/>
        </dgm:presLayoutVars>
      </dgm:prSet>
      <dgm:spPr/>
    </dgm:pt>
    <dgm:pt modelId="{2ABC5120-F485-4F51-80F4-60E8858C21E9}" type="pres">
      <dgm:prSet presAssocID="{A5F0C75A-6655-4DE5-9574-13D8F69F0483}" presName="compNode" presStyleCnt="0"/>
      <dgm:spPr/>
    </dgm:pt>
    <dgm:pt modelId="{6F26A238-333B-4053-A6A6-E884FCAAB77A}" type="pres">
      <dgm:prSet presAssocID="{A5F0C75A-6655-4DE5-9574-13D8F69F0483}" presName="bgRect" presStyleLbl="bgShp" presStyleIdx="0" presStyleCnt="4"/>
      <dgm:spPr/>
    </dgm:pt>
    <dgm:pt modelId="{46C3FBAB-5717-4271-AD04-BE6F9C390531}" type="pres">
      <dgm:prSet presAssocID="{A5F0C75A-6655-4DE5-9574-13D8F69F048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FF23063-66E1-47F2-A3AA-1F44AEDB194C}" type="pres">
      <dgm:prSet presAssocID="{A5F0C75A-6655-4DE5-9574-13D8F69F0483}" presName="spaceRect" presStyleCnt="0"/>
      <dgm:spPr/>
    </dgm:pt>
    <dgm:pt modelId="{134E999D-965D-4FEA-A83D-A6DB9881075C}" type="pres">
      <dgm:prSet presAssocID="{A5F0C75A-6655-4DE5-9574-13D8F69F0483}" presName="parTx" presStyleLbl="revTx" presStyleIdx="0" presStyleCnt="4">
        <dgm:presLayoutVars>
          <dgm:chMax val="0"/>
          <dgm:chPref val="0"/>
        </dgm:presLayoutVars>
      </dgm:prSet>
      <dgm:spPr/>
    </dgm:pt>
    <dgm:pt modelId="{536EEBF6-328A-4FE1-A6CF-5C7C9430735A}" type="pres">
      <dgm:prSet presAssocID="{47755F2C-D504-489F-8002-EC0016B68656}" presName="sibTrans" presStyleCnt="0"/>
      <dgm:spPr/>
    </dgm:pt>
    <dgm:pt modelId="{85975BDF-F645-4E58-9463-B3CE9F45B3D3}" type="pres">
      <dgm:prSet presAssocID="{2B50F9D7-EA19-4C4F-9494-1D5AC0A4645C}" presName="compNode" presStyleCnt="0"/>
      <dgm:spPr/>
    </dgm:pt>
    <dgm:pt modelId="{BF35E532-3B4A-473B-8472-5DD2AD86B37D}" type="pres">
      <dgm:prSet presAssocID="{2B50F9D7-EA19-4C4F-9494-1D5AC0A4645C}" presName="bgRect" presStyleLbl="bgShp" presStyleIdx="1" presStyleCnt="4"/>
      <dgm:spPr/>
    </dgm:pt>
    <dgm:pt modelId="{AA697253-EA76-4DCE-B0F3-826CAF16F06A}" type="pres">
      <dgm:prSet presAssocID="{2B50F9D7-EA19-4C4F-9494-1D5AC0A4645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5A03A8A-F411-4854-B0FE-A25C8329D65E}" type="pres">
      <dgm:prSet presAssocID="{2B50F9D7-EA19-4C4F-9494-1D5AC0A4645C}" presName="spaceRect" presStyleCnt="0"/>
      <dgm:spPr/>
    </dgm:pt>
    <dgm:pt modelId="{5D7A8AA4-9207-4953-BA12-3C8C7120917F}" type="pres">
      <dgm:prSet presAssocID="{2B50F9D7-EA19-4C4F-9494-1D5AC0A4645C}" presName="parTx" presStyleLbl="revTx" presStyleIdx="1" presStyleCnt="4">
        <dgm:presLayoutVars>
          <dgm:chMax val="0"/>
          <dgm:chPref val="0"/>
        </dgm:presLayoutVars>
      </dgm:prSet>
      <dgm:spPr/>
    </dgm:pt>
    <dgm:pt modelId="{DBFD7671-0C38-4737-9B2F-E4CE2DF0E707}" type="pres">
      <dgm:prSet presAssocID="{EA90F123-B38A-4737-9AF0-38A3CC644516}" presName="sibTrans" presStyleCnt="0"/>
      <dgm:spPr/>
    </dgm:pt>
    <dgm:pt modelId="{F636B9FD-D365-408D-81F4-60B3E68827A9}" type="pres">
      <dgm:prSet presAssocID="{C7F4B51A-0836-4A52-AF14-B624916A0F80}" presName="compNode" presStyleCnt="0"/>
      <dgm:spPr/>
    </dgm:pt>
    <dgm:pt modelId="{DB6946DC-2184-4F26-9ACE-074F902AACF1}" type="pres">
      <dgm:prSet presAssocID="{C7F4B51A-0836-4A52-AF14-B624916A0F80}" presName="bgRect" presStyleLbl="bgShp" presStyleIdx="2" presStyleCnt="4"/>
      <dgm:spPr/>
    </dgm:pt>
    <dgm:pt modelId="{0031E0B7-6631-40E6-86D3-26140957F61D}" type="pres">
      <dgm:prSet presAssocID="{C7F4B51A-0836-4A52-AF14-B624916A0F8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AA730E00-FE5E-4AD2-A205-24F1C78BEE2B}" type="pres">
      <dgm:prSet presAssocID="{C7F4B51A-0836-4A52-AF14-B624916A0F80}" presName="spaceRect" presStyleCnt="0"/>
      <dgm:spPr/>
    </dgm:pt>
    <dgm:pt modelId="{E2A84A4D-C95B-4D30-8920-F78856B2D9A2}" type="pres">
      <dgm:prSet presAssocID="{C7F4B51A-0836-4A52-AF14-B624916A0F80}" presName="parTx" presStyleLbl="revTx" presStyleIdx="2" presStyleCnt="4">
        <dgm:presLayoutVars>
          <dgm:chMax val="0"/>
          <dgm:chPref val="0"/>
        </dgm:presLayoutVars>
      </dgm:prSet>
      <dgm:spPr/>
    </dgm:pt>
    <dgm:pt modelId="{F3F633A9-05A2-4AEB-BBE1-A1B01DC4ECF9}" type="pres">
      <dgm:prSet presAssocID="{C8DF1EC3-EF4C-4EC1-9DC9-7D0C000717FF}" presName="sibTrans" presStyleCnt="0"/>
      <dgm:spPr/>
    </dgm:pt>
    <dgm:pt modelId="{4E368B99-1D8B-4095-87DB-9ED33C41AF0E}" type="pres">
      <dgm:prSet presAssocID="{9D7A8075-B967-4191-93F7-6C95A5AB7510}" presName="compNode" presStyleCnt="0"/>
      <dgm:spPr/>
    </dgm:pt>
    <dgm:pt modelId="{A85970CE-340C-4AE6-B85D-A5F35AAD2688}" type="pres">
      <dgm:prSet presAssocID="{9D7A8075-B967-4191-93F7-6C95A5AB7510}" presName="bgRect" presStyleLbl="bgShp" presStyleIdx="3" presStyleCnt="4"/>
      <dgm:spPr/>
    </dgm:pt>
    <dgm:pt modelId="{D46DCC70-8B19-4E91-A66B-0A3A54F0DDBD}" type="pres">
      <dgm:prSet presAssocID="{9D7A8075-B967-4191-93F7-6C95A5AB751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A4A9782-1698-4F1A-B63A-342C9253A2F9}" type="pres">
      <dgm:prSet presAssocID="{9D7A8075-B967-4191-93F7-6C95A5AB7510}" presName="spaceRect" presStyleCnt="0"/>
      <dgm:spPr/>
    </dgm:pt>
    <dgm:pt modelId="{D23C2DF0-F089-4591-B225-488493495E37}" type="pres">
      <dgm:prSet presAssocID="{9D7A8075-B967-4191-93F7-6C95A5AB751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E49803-5F96-4CD3-A7F0-900C8F3C4A09}" srcId="{8004C3A1-05B6-481E-9A04-D070D0E5336E}" destId="{A5F0C75A-6655-4DE5-9574-13D8F69F0483}" srcOrd="0" destOrd="0" parTransId="{56932BE3-88BE-41AE-8121-0AD30D986F13}" sibTransId="{47755F2C-D504-489F-8002-EC0016B68656}"/>
    <dgm:cxn modelId="{386E231C-BA4D-4B61-8E1A-7891C8CBC164}" srcId="{8004C3A1-05B6-481E-9A04-D070D0E5336E}" destId="{2B50F9D7-EA19-4C4F-9494-1D5AC0A4645C}" srcOrd="1" destOrd="0" parTransId="{6F5E6AB5-638B-4CFE-B767-B4E39DC4DC19}" sibTransId="{EA90F123-B38A-4737-9AF0-38A3CC644516}"/>
    <dgm:cxn modelId="{37E9AD23-3DC2-464C-9952-0E180E6E91FB}" srcId="{8004C3A1-05B6-481E-9A04-D070D0E5336E}" destId="{9D7A8075-B967-4191-93F7-6C95A5AB7510}" srcOrd="3" destOrd="0" parTransId="{424E7A39-F5B2-489B-BAE8-154CB2E64DFA}" sibTransId="{EECA1CA3-EA30-4D6E-B1FF-51F39A693370}"/>
    <dgm:cxn modelId="{4A1E512E-87B8-437C-931E-8489AA28553B}" type="presOf" srcId="{A5F0C75A-6655-4DE5-9574-13D8F69F0483}" destId="{134E999D-965D-4FEA-A83D-A6DB9881075C}" srcOrd="0" destOrd="0" presId="urn:microsoft.com/office/officeart/2018/2/layout/IconVerticalSolidList"/>
    <dgm:cxn modelId="{82098150-22F0-4570-A912-10908AA8AED7}" type="presOf" srcId="{8004C3A1-05B6-481E-9A04-D070D0E5336E}" destId="{6B23B9A7-F693-4C30-B678-03C9D48EAFFF}" srcOrd="0" destOrd="0" presId="urn:microsoft.com/office/officeart/2018/2/layout/IconVerticalSolidList"/>
    <dgm:cxn modelId="{9D934753-875F-468A-A6F6-C267C8F085AB}" type="presOf" srcId="{2B50F9D7-EA19-4C4F-9494-1D5AC0A4645C}" destId="{5D7A8AA4-9207-4953-BA12-3C8C7120917F}" srcOrd="0" destOrd="0" presId="urn:microsoft.com/office/officeart/2018/2/layout/IconVerticalSolidList"/>
    <dgm:cxn modelId="{4CC8F558-5380-4FC6-8837-447958575E48}" srcId="{8004C3A1-05B6-481E-9A04-D070D0E5336E}" destId="{C7F4B51A-0836-4A52-AF14-B624916A0F80}" srcOrd="2" destOrd="0" parTransId="{D5E06BC7-00BF-49C2-872D-B750CF7578FD}" sibTransId="{C8DF1EC3-EF4C-4EC1-9DC9-7D0C000717FF}"/>
    <dgm:cxn modelId="{51C5D6AA-F61A-4F16-B2D5-D9FDD33E8CF7}" type="presOf" srcId="{9D7A8075-B967-4191-93F7-6C95A5AB7510}" destId="{D23C2DF0-F089-4591-B225-488493495E37}" srcOrd="0" destOrd="0" presId="urn:microsoft.com/office/officeart/2018/2/layout/IconVerticalSolidList"/>
    <dgm:cxn modelId="{E67448BC-EDE3-47A1-BE6B-148960F0BFE7}" type="presOf" srcId="{C7F4B51A-0836-4A52-AF14-B624916A0F80}" destId="{E2A84A4D-C95B-4D30-8920-F78856B2D9A2}" srcOrd="0" destOrd="0" presId="urn:microsoft.com/office/officeart/2018/2/layout/IconVerticalSolidList"/>
    <dgm:cxn modelId="{1138ACE2-A91F-4D0F-9E32-244B1E22B05F}" type="presParOf" srcId="{6B23B9A7-F693-4C30-B678-03C9D48EAFFF}" destId="{2ABC5120-F485-4F51-80F4-60E8858C21E9}" srcOrd="0" destOrd="0" presId="urn:microsoft.com/office/officeart/2018/2/layout/IconVerticalSolidList"/>
    <dgm:cxn modelId="{AA3E7681-7E4E-46C0-9AD5-18E26BC9A835}" type="presParOf" srcId="{2ABC5120-F485-4F51-80F4-60E8858C21E9}" destId="{6F26A238-333B-4053-A6A6-E884FCAAB77A}" srcOrd="0" destOrd="0" presId="urn:microsoft.com/office/officeart/2018/2/layout/IconVerticalSolidList"/>
    <dgm:cxn modelId="{B13C8BF6-4FCC-4FEC-9594-E4935F255970}" type="presParOf" srcId="{2ABC5120-F485-4F51-80F4-60E8858C21E9}" destId="{46C3FBAB-5717-4271-AD04-BE6F9C390531}" srcOrd="1" destOrd="0" presId="urn:microsoft.com/office/officeart/2018/2/layout/IconVerticalSolidList"/>
    <dgm:cxn modelId="{82460BEE-C787-4290-9989-C259BF0A14A0}" type="presParOf" srcId="{2ABC5120-F485-4F51-80F4-60E8858C21E9}" destId="{CFF23063-66E1-47F2-A3AA-1F44AEDB194C}" srcOrd="2" destOrd="0" presId="urn:microsoft.com/office/officeart/2018/2/layout/IconVerticalSolidList"/>
    <dgm:cxn modelId="{ADC66A71-0AD5-46E2-93D0-BE6A71C91635}" type="presParOf" srcId="{2ABC5120-F485-4F51-80F4-60E8858C21E9}" destId="{134E999D-965D-4FEA-A83D-A6DB9881075C}" srcOrd="3" destOrd="0" presId="urn:microsoft.com/office/officeart/2018/2/layout/IconVerticalSolidList"/>
    <dgm:cxn modelId="{815EAB97-3592-4E65-A509-6A63C9B32FAC}" type="presParOf" srcId="{6B23B9A7-F693-4C30-B678-03C9D48EAFFF}" destId="{536EEBF6-328A-4FE1-A6CF-5C7C9430735A}" srcOrd="1" destOrd="0" presId="urn:microsoft.com/office/officeart/2018/2/layout/IconVerticalSolidList"/>
    <dgm:cxn modelId="{158A5E3C-0CCC-4401-9B48-8F907569CAEA}" type="presParOf" srcId="{6B23B9A7-F693-4C30-B678-03C9D48EAFFF}" destId="{85975BDF-F645-4E58-9463-B3CE9F45B3D3}" srcOrd="2" destOrd="0" presId="urn:microsoft.com/office/officeart/2018/2/layout/IconVerticalSolidList"/>
    <dgm:cxn modelId="{A6C27DE5-BE70-49FE-9CCE-9F38C7DDED5C}" type="presParOf" srcId="{85975BDF-F645-4E58-9463-B3CE9F45B3D3}" destId="{BF35E532-3B4A-473B-8472-5DD2AD86B37D}" srcOrd="0" destOrd="0" presId="urn:microsoft.com/office/officeart/2018/2/layout/IconVerticalSolidList"/>
    <dgm:cxn modelId="{1E27FBBC-272C-4812-B61E-1749A18AEDB7}" type="presParOf" srcId="{85975BDF-F645-4E58-9463-B3CE9F45B3D3}" destId="{AA697253-EA76-4DCE-B0F3-826CAF16F06A}" srcOrd="1" destOrd="0" presId="urn:microsoft.com/office/officeart/2018/2/layout/IconVerticalSolidList"/>
    <dgm:cxn modelId="{B0FBBEAF-0D25-4A80-9D48-BE16A9B3D007}" type="presParOf" srcId="{85975BDF-F645-4E58-9463-B3CE9F45B3D3}" destId="{65A03A8A-F411-4854-B0FE-A25C8329D65E}" srcOrd="2" destOrd="0" presId="urn:microsoft.com/office/officeart/2018/2/layout/IconVerticalSolidList"/>
    <dgm:cxn modelId="{58AE7E8C-2512-4368-AE97-258110B11CE0}" type="presParOf" srcId="{85975BDF-F645-4E58-9463-B3CE9F45B3D3}" destId="{5D7A8AA4-9207-4953-BA12-3C8C7120917F}" srcOrd="3" destOrd="0" presId="urn:microsoft.com/office/officeart/2018/2/layout/IconVerticalSolidList"/>
    <dgm:cxn modelId="{40E026CD-145F-47D8-ACCB-0D6D09BF9B36}" type="presParOf" srcId="{6B23B9A7-F693-4C30-B678-03C9D48EAFFF}" destId="{DBFD7671-0C38-4737-9B2F-E4CE2DF0E707}" srcOrd="3" destOrd="0" presId="urn:microsoft.com/office/officeart/2018/2/layout/IconVerticalSolidList"/>
    <dgm:cxn modelId="{36241597-A318-407E-8213-421E24607812}" type="presParOf" srcId="{6B23B9A7-F693-4C30-B678-03C9D48EAFFF}" destId="{F636B9FD-D365-408D-81F4-60B3E68827A9}" srcOrd="4" destOrd="0" presId="urn:microsoft.com/office/officeart/2018/2/layout/IconVerticalSolidList"/>
    <dgm:cxn modelId="{B2C0223D-4B5D-4D4C-B086-2CA09B7124CB}" type="presParOf" srcId="{F636B9FD-D365-408D-81F4-60B3E68827A9}" destId="{DB6946DC-2184-4F26-9ACE-074F902AACF1}" srcOrd="0" destOrd="0" presId="urn:microsoft.com/office/officeart/2018/2/layout/IconVerticalSolidList"/>
    <dgm:cxn modelId="{663B1AFC-0B7C-455E-9B41-B2C8709B4422}" type="presParOf" srcId="{F636B9FD-D365-408D-81F4-60B3E68827A9}" destId="{0031E0B7-6631-40E6-86D3-26140957F61D}" srcOrd="1" destOrd="0" presId="urn:microsoft.com/office/officeart/2018/2/layout/IconVerticalSolidList"/>
    <dgm:cxn modelId="{A485E77F-023F-4B0C-8801-F17BA6D9B144}" type="presParOf" srcId="{F636B9FD-D365-408D-81F4-60B3E68827A9}" destId="{AA730E00-FE5E-4AD2-A205-24F1C78BEE2B}" srcOrd="2" destOrd="0" presId="urn:microsoft.com/office/officeart/2018/2/layout/IconVerticalSolidList"/>
    <dgm:cxn modelId="{AFB05627-D89C-43E5-915A-F808E948EE6D}" type="presParOf" srcId="{F636B9FD-D365-408D-81F4-60B3E68827A9}" destId="{E2A84A4D-C95B-4D30-8920-F78856B2D9A2}" srcOrd="3" destOrd="0" presId="urn:microsoft.com/office/officeart/2018/2/layout/IconVerticalSolidList"/>
    <dgm:cxn modelId="{4693C28A-6F25-4F93-B090-A031FC7260D5}" type="presParOf" srcId="{6B23B9A7-F693-4C30-B678-03C9D48EAFFF}" destId="{F3F633A9-05A2-4AEB-BBE1-A1B01DC4ECF9}" srcOrd="5" destOrd="0" presId="urn:microsoft.com/office/officeart/2018/2/layout/IconVerticalSolidList"/>
    <dgm:cxn modelId="{AABF3F30-849A-4CB5-A6DF-527F67516700}" type="presParOf" srcId="{6B23B9A7-F693-4C30-B678-03C9D48EAFFF}" destId="{4E368B99-1D8B-4095-87DB-9ED33C41AF0E}" srcOrd="6" destOrd="0" presId="urn:microsoft.com/office/officeart/2018/2/layout/IconVerticalSolidList"/>
    <dgm:cxn modelId="{62044823-9E01-4C1E-9364-88C5B5E345C5}" type="presParOf" srcId="{4E368B99-1D8B-4095-87DB-9ED33C41AF0E}" destId="{A85970CE-340C-4AE6-B85D-A5F35AAD2688}" srcOrd="0" destOrd="0" presId="urn:microsoft.com/office/officeart/2018/2/layout/IconVerticalSolidList"/>
    <dgm:cxn modelId="{19E743CD-1F1D-4F6B-8AE5-C6AFE801AAC0}" type="presParOf" srcId="{4E368B99-1D8B-4095-87DB-9ED33C41AF0E}" destId="{D46DCC70-8B19-4E91-A66B-0A3A54F0DDBD}" srcOrd="1" destOrd="0" presId="urn:microsoft.com/office/officeart/2018/2/layout/IconVerticalSolidList"/>
    <dgm:cxn modelId="{9BA3CAA2-A286-4A37-AEF0-63017C6043D8}" type="presParOf" srcId="{4E368B99-1D8B-4095-87DB-9ED33C41AF0E}" destId="{EA4A9782-1698-4F1A-B63A-342C9253A2F9}" srcOrd="2" destOrd="0" presId="urn:microsoft.com/office/officeart/2018/2/layout/IconVerticalSolidList"/>
    <dgm:cxn modelId="{504A80A4-65FE-46B8-AA0E-DD73BE7D7245}" type="presParOf" srcId="{4E368B99-1D8B-4095-87DB-9ED33C41AF0E}" destId="{D23C2DF0-F089-4591-B225-488493495E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72AC5-690C-4EF1-B93B-C3E2103D6F5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1EDC53-7948-43D6-85A8-F4B0817C7E54}">
      <dgm:prSet/>
      <dgm:spPr/>
      <dgm:t>
        <a:bodyPr/>
        <a:lstStyle/>
        <a:p>
          <a:r>
            <a:rPr lang="en-US"/>
            <a:t>Share</a:t>
          </a:r>
        </a:p>
      </dgm:t>
    </dgm:pt>
    <dgm:pt modelId="{09463784-7E18-4AE3-AB08-5EEC415344AD}" type="parTrans" cxnId="{33863A98-70A9-44D9-BEEA-AECE79CB3151}">
      <dgm:prSet/>
      <dgm:spPr/>
      <dgm:t>
        <a:bodyPr/>
        <a:lstStyle/>
        <a:p>
          <a:endParaRPr lang="en-US"/>
        </a:p>
      </dgm:t>
    </dgm:pt>
    <dgm:pt modelId="{C6787A22-0908-44FB-9063-14CD8A78F63F}" type="sibTrans" cxnId="{33863A98-70A9-44D9-BEEA-AECE79CB3151}">
      <dgm:prSet/>
      <dgm:spPr/>
      <dgm:t>
        <a:bodyPr/>
        <a:lstStyle/>
        <a:p>
          <a:endParaRPr lang="en-US"/>
        </a:p>
      </dgm:t>
    </dgm:pt>
    <dgm:pt modelId="{C1E49BA9-2E28-464B-8811-163989F0262A}">
      <dgm:prSet/>
      <dgm:spPr/>
      <dgm:t>
        <a:bodyPr/>
        <a:lstStyle/>
        <a:p>
          <a:r>
            <a:rPr lang="en-US" dirty="0"/>
            <a:t>Share your concerns with us at the earliest opportunity info@newbridge-college.ie</a:t>
          </a:r>
        </a:p>
      </dgm:t>
    </dgm:pt>
    <dgm:pt modelId="{F7F3AC59-2541-4A13-A67E-AF90607B98E2}" type="parTrans" cxnId="{04F8E954-34CD-4C92-B74C-627EA2DEC619}">
      <dgm:prSet/>
      <dgm:spPr/>
      <dgm:t>
        <a:bodyPr/>
        <a:lstStyle/>
        <a:p>
          <a:endParaRPr lang="en-US"/>
        </a:p>
      </dgm:t>
    </dgm:pt>
    <dgm:pt modelId="{92FBF7E3-CBF7-4018-B87D-D4410092D634}" type="sibTrans" cxnId="{04F8E954-34CD-4C92-B74C-627EA2DEC619}">
      <dgm:prSet/>
      <dgm:spPr/>
      <dgm:t>
        <a:bodyPr/>
        <a:lstStyle/>
        <a:p>
          <a:endParaRPr lang="en-US"/>
        </a:p>
      </dgm:t>
    </dgm:pt>
    <dgm:pt modelId="{40A59E2E-F6A6-4178-968E-3E0CA2EECA00}">
      <dgm:prSet/>
      <dgm:spPr/>
      <dgm:t>
        <a:bodyPr/>
        <a:lstStyle/>
        <a:p>
          <a:r>
            <a:rPr lang="en-US"/>
            <a:t>Make</a:t>
          </a:r>
        </a:p>
      </dgm:t>
    </dgm:pt>
    <dgm:pt modelId="{B70F4E22-8547-4F1F-AD1C-E34CEB679AFE}" type="parTrans" cxnId="{577955E1-7BF5-4C0B-B79E-578574BE1451}">
      <dgm:prSet/>
      <dgm:spPr/>
      <dgm:t>
        <a:bodyPr/>
        <a:lstStyle/>
        <a:p>
          <a:endParaRPr lang="en-US"/>
        </a:p>
      </dgm:t>
    </dgm:pt>
    <dgm:pt modelId="{DCCC8160-831A-4A1D-91E6-B9B09BB6783E}" type="sibTrans" cxnId="{577955E1-7BF5-4C0B-B79E-578574BE1451}">
      <dgm:prSet/>
      <dgm:spPr/>
      <dgm:t>
        <a:bodyPr/>
        <a:lstStyle/>
        <a:p>
          <a:endParaRPr lang="en-US"/>
        </a:p>
      </dgm:t>
    </dgm:pt>
    <dgm:pt modelId="{509F9061-83D0-43DE-8A3D-1E9146FEB122}">
      <dgm:prSet/>
      <dgm:spPr/>
      <dgm:t>
        <a:bodyPr/>
        <a:lstStyle/>
        <a:p>
          <a:r>
            <a:rPr lang="en-US"/>
            <a:t>Make reports of assessment and/or intervention available to the school or consult with us about sharing these</a:t>
          </a:r>
        </a:p>
      </dgm:t>
    </dgm:pt>
    <dgm:pt modelId="{09931980-BD8F-4078-8ABF-F581A20968C6}" type="parTrans" cxnId="{E938F4FC-BD68-4CF6-9864-FCCC0E53E9AB}">
      <dgm:prSet/>
      <dgm:spPr/>
      <dgm:t>
        <a:bodyPr/>
        <a:lstStyle/>
        <a:p>
          <a:endParaRPr lang="en-US"/>
        </a:p>
      </dgm:t>
    </dgm:pt>
    <dgm:pt modelId="{3B0C69BD-01D2-4063-A483-1AE28D2EFE66}" type="sibTrans" cxnId="{E938F4FC-BD68-4CF6-9864-FCCC0E53E9AB}">
      <dgm:prSet/>
      <dgm:spPr/>
      <dgm:t>
        <a:bodyPr/>
        <a:lstStyle/>
        <a:p>
          <a:endParaRPr lang="en-US"/>
        </a:p>
      </dgm:t>
    </dgm:pt>
    <dgm:pt modelId="{91D7B439-7AD6-4E2B-AB99-B26C08F30481}">
      <dgm:prSet/>
      <dgm:spPr/>
      <dgm:t>
        <a:bodyPr/>
        <a:lstStyle/>
        <a:p>
          <a:r>
            <a:rPr lang="en-US"/>
            <a:t>Work</a:t>
          </a:r>
        </a:p>
      </dgm:t>
    </dgm:pt>
    <dgm:pt modelId="{BB5D1761-13EF-4F3D-B14F-FA38923EDBD2}" type="parTrans" cxnId="{FEADB807-198A-4FD6-B028-57F11165FB59}">
      <dgm:prSet/>
      <dgm:spPr/>
      <dgm:t>
        <a:bodyPr/>
        <a:lstStyle/>
        <a:p>
          <a:endParaRPr lang="en-US"/>
        </a:p>
      </dgm:t>
    </dgm:pt>
    <dgm:pt modelId="{0311C24D-24DA-4A2E-8FB9-75AC125E130F}" type="sibTrans" cxnId="{FEADB807-198A-4FD6-B028-57F11165FB59}">
      <dgm:prSet/>
      <dgm:spPr/>
      <dgm:t>
        <a:bodyPr/>
        <a:lstStyle/>
        <a:p>
          <a:endParaRPr lang="en-US"/>
        </a:p>
      </dgm:t>
    </dgm:pt>
    <dgm:pt modelId="{2107BA18-CEF2-4A39-A1C1-E7B6B34B3522}">
      <dgm:prSet/>
      <dgm:spPr/>
      <dgm:t>
        <a:bodyPr/>
        <a:lstStyle/>
        <a:p>
          <a:r>
            <a:rPr lang="en-US"/>
            <a:t>Work with your son/daughter’s subject teachers and learning support teachers to maximise their learning</a:t>
          </a:r>
        </a:p>
      </dgm:t>
    </dgm:pt>
    <dgm:pt modelId="{E6016FA4-1FB2-4756-88B2-EBB6CBDFDA61}" type="parTrans" cxnId="{FBB4790C-5E8C-4DAA-B917-F60D74E95F6E}">
      <dgm:prSet/>
      <dgm:spPr/>
      <dgm:t>
        <a:bodyPr/>
        <a:lstStyle/>
        <a:p>
          <a:endParaRPr lang="en-US"/>
        </a:p>
      </dgm:t>
    </dgm:pt>
    <dgm:pt modelId="{129AD504-9C9A-4190-A954-A223AAD1C42E}" type="sibTrans" cxnId="{FBB4790C-5E8C-4DAA-B917-F60D74E95F6E}">
      <dgm:prSet/>
      <dgm:spPr/>
      <dgm:t>
        <a:bodyPr/>
        <a:lstStyle/>
        <a:p>
          <a:endParaRPr lang="en-US"/>
        </a:p>
      </dgm:t>
    </dgm:pt>
    <dgm:pt modelId="{877C9352-C11A-4261-85AF-E91FC76943DB}">
      <dgm:prSet/>
      <dgm:spPr/>
      <dgm:t>
        <a:bodyPr/>
        <a:lstStyle/>
        <a:p>
          <a:r>
            <a:rPr lang="en-US"/>
            <a:t>Check</a:t>
          </a:r>
        </a:p>
      </dgm:t>
    </dgm:pt>
    <dgm:pt modelId="{9BF4F884-4166-4BA9-A7C4-B2EC64CC9B43}" type="parTrans" cxnId="{2A04734E-31E5-412E-A6A2-24D38014F3C6}">
      <dgm:prSet/>
      <dgm:spPr/>
      <dgm:t>
        <a:bodyPr/>
        <a:lstStyle/>
        <a:p>
          <a:endParaRPr lang="en-US"/>
        </a:p>
      </dgm:t>
    </dgm:pt>
    <dgm:pt modelId="{E431DCD9-F2D1-4ED1-B4E2-123185586B3D}" type="sibTrans" cxnId="{2A04734E-31E5-412E-A6A2-24D38014F3C6}">
      <dgm:prSet/>
      <dgm:spPr/>
      <dgm:t>
        <a:bodyPr/>
        <a:lstStyle/>
        <a:p>
          <a:endParaRPr lang="en-US"/>
        </a:p>
      </dgm:t>
    </dgm:pt>
    <dgm:pt modelId="{D028B20D-F0F4-4325-A50A-391712229F19}">
      <dgm:prSet/>
      <dgm:spPr/>
      <dgm:t>
        <a:bodyPr/>
        <a:lstStyle/>
        <a:p>
          <a:r>
            <a:rPr lang="en-US"/>
            <a:t>Check the plan/review document we will send at the end of the first term and the third term</a:t>
          </a:r>
        </a:p>
      </dgm:t>
    </dgm:pt>
    <dgm:pt modelId="{5D0C516A-8404-4A03-8C27-908940421429}" type="parTrans" cxnId="{EDC7C7EC-E11C-46B1-9517-F0F5D6565951}">
      <dgm:prSet/>
      <dgm:spPr/>
      <dgm:t>
        <a:bodyPr/>
        <a:lstStyle/>
        <a:p>
          <a:endParaRPr lang="en-US"/>
        </a:p>
      </dgm:t>
    </dgm:pt>
    <dgm:pt modelId="{F1BD34AD-1529-47AE-A48A-7EF3D740A7E5}" type="sibTrans" cxnId="{EDC7C7EC-E11C-46B1-9517-F0F5D6565951}">
      <dgm:prSet/>
      <dgm:spPr/>
      <dgm:t>
        <a:bodyPr/>
        <a:lstStyle/>
        <a:p>
          <a:endParaRPr lang="en-US"/>
        </a:p>
      </dgm:t>
    </dgm:pt>
    <dgm:pt modelId="{46CE1A18-887C-4F97-9048-3182DF324112}" type="pres">
      <dgm:prSet presAssocID="{EA572AC5-690C-4EF1-B93B-C3E2103D6F53}" presName="Name0" presStyleCnt="0">
        <dgm:presLayoutVars>
          <dgm:dir/>
          <dgm:animLvl val="lvl"/>
          <dgm:resizeHandles val="exact"/>
        </dgm:presLayoutVars>
      </dgm:prSet>
      <dgm:spPr/>
    </dgm:pt>
    <dgm:pt modelId="{ADA4B444-910A-4DD1-929E-0D80C23C4015}" type="pres">
      <dgm:prSet presAssocID="{361EDC53-7948-43D6-85A8-F4B0817C7E54}" presName="linNode" presStyleCnt="0"/>
      <dgm:spPr/>
    </dgm:pt>
    <dgm:pt modelId="{23A5BB78-8BED-4094-B606-D8B6B7A60749}" type="pres">
      <dgm:prSet presAssocID="{361EDC53-7948-43D6-85A8-F4B0817C7E5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BF1872D-D347-4E10-8723-0F388F6FC4B7}" type="pres">
      <dgm:prSet presAssocID="{361EDC53-7948-43D6-85A8-F4B0817C7E54}" presName="descendantText" presStyleLbl="alignAccFollowNode1" presStyleIdx="0" presStyleCnt="4">
        <dgm:presLayoutVars>
          <dgm:bulletEnabled val="1"/>
        </dgm:presLayoutVars>
      </dgm:prSet>
      <dgm:spPr/>
    </dgm:pt>
    <dgm:pt modelId="{D5D3FDB0-A3FE-45C6-A5D0-1BAB10D5B13C}" type="pres">
      <dgm:prSet presAssocID="{C6787A22-0908-44FB-9063-14CD8A78F63F}" presName="sp" presStyleCnt="0"/>
      <dgm:spPr/>
    </dgm:pt>
    <dgm:pt modelId="{B84460C4-EA0C-4CA2-84BE-58E2C41E3E59}" type="pres">
      <dgm:prSet presAssocID="{40A59E2E-F6A6-4178-968E-3E0CA2EECA00}" presName="linNode" presStyleCnt="0"/>
      <dgm:spPr/>
    </dgm:pt>
    <dgm:pt modelId="{346EE6B9-0068-41B4-9D4B-43F92980988E}" type="pres">
      <dgm:prSet presAssocID="{40A59E2E-F6A6-4178-968E-3E0CA2EECA0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0C34833-0BE9-44F0-BD24-4BBA40F791CD}" type="pres">
      <dgm:prSet presAssocID="{40A59E2E-F6A6-4178-968E-3E0CA2EECA00}" presName="descendantText" presStyleLbl="alignAccFollowNode1" presStyleIdx="1" presStyleCnt="4">
        <dgm:presLayoutVars>
          <dgm:bulletEnabled val="1"/>
        </dgm:presLayoutVars>
      </dgm:prSet>
      <dgm:spPr/>
    </dgm:pt>
    <dgm:pt modelId="{7170CC8E-4980-42FB-9CA7-74153689AF97}" type="pres">
      <dgm:prSet presAssocID="{DCCC8160-831A-4A1D-91E6-B9B09BB6783E}" presName="sp" presStyleCnt="0"/>
      <dgm:spPr/>
    </dgm:pt>
    <dgm:pt modelId="{3F26DE9A-437A-4B8D-9E68-4535A56DC3FE}" type="pres">
      <dgm:prSet presAssocID="{91D7B439-7AD6-4E2B-AB99-B26C08F30481}" presName="linNode" presStyleCnt="0"/>
      <dgm:spPr/>
    </dgm:pt>
    <dgm:pt modelId="{017AA200-EDD0-4B34-9F3D-22A5F5A3E9D9}" type="pres">
      <dgm:prSet presAssocID="{91D7B439-7AD6-4E2B-AB99-B26C08F3048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DD5E0A0-ED47-4F37-A25A-95E523E4B0D6}" type="pres">
      <dgm:prSet presAssocID="{91D7B439-7AD6-4E2B-AB99-B26C08F30481}" presName="descendantText" presStyleLbl="alignAccFollowNode1" presStyleIdx="2" presStyleCnt="4">
        <dgm:presLayoutVars>
          <dgm:bulletEnabled val="1"/>
        </dgm:presLayoutVars>
      </dgm:prSet>
      <dgm:spPr/>
    </dgm:pt>
    <dgm:pt modelId="{BC59E114-360F-4B1E-AC2A-2B9334904926}" type="pres">
      <dgm:prSet presAssocID="{0311C24D-24DA-4A2E-8FB9-75AC125E130F}" presName="sp" presStyleCnt="0"/>
      <dgm:spPr/>
    </dgm:pt>
    <dgm:pt modelId="{BA98F794-C467-46C8-AD9B-31360570F062}" type="pres">
      <dgm:prSet presAssocID="{877C9352-C11A-4261-85AF-E91FC76943DB}" presName="linNode" presStyleCnt="0"/>
      <dgm:spPr/>
    </dgm:pt>
    <dgm:pt modelId="{A61B70A7-1ED3-44CE-9BE9-5B45B82CC641}" type="pres">
      <dgm:prSet presAssocID="{877C9352-C11A-4261-85AF-E91FC76943D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B175922-093A-4452-B356-146ED0D42A75}" type="pres">
      <dgm:prSet presAssocID="{877C9352-C11A-4261-85AF-E91FC76943D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EADB807-198A-4FD6-B028-57F11165FB59}" srcId="{EA572AC5-690C-4EF1-B93B-C3E2103D6F53}" destId="{91D7B439-7AD6-4E2B-AB99-B26C08F30481}" srcOrd="2" destOrd="0" parTransId="{BB5D1761-13EF-4F3D-B14F-FA38923EDBD2}" sibTransId="{0311C24D-24DA-4A2E-8FB9-75AC125E130F}"/>
    <dgm:cxn modelId="{FBB4790C-5E8C-4DAA-B917-F60D74E95F6E}" srcId="{91D7B439-7AD6-4E2B-AB99-B26C08F30481}" destId="{2107BA18-CEF2-4A39-A1C1-E7B6B34B3522}" srcOrd="0" destOrd="0" parTransId="{E6016FA4-1FB2-4756-88B2-EBB6CBDFDA61}" sibTransId="{129AD504-9C9A-4190-A954-A223AAD1C42E}"/>
    <dgm:cxn modelId="{138E6E3D-CF60-43CB-8D2B-34DB5AD46CF6}" type="presOf" srcId="{2107BA18-CEF2-4A39-A1C1-E7B6B34B3522}" destId="{4DD5E0A0-ED47-4F37-A25A-95E523E4B0D6}" srcOrd="0" destOrd="0" presId="urn:microsoft.com/office/officeart/2005/8/layout/vList5"/>
    <dgm:cxn modelId="{417F1B6D-2A4C-4EA5-9263-5794FBFA2DFF}" type="presOf" srcId="{C1E49BA9-2E28-464B-8811-163989F0262A}" destId="{4BF1872D-D347-4E10-8723-0F388F6FC4B7}" srcOrd="0" destOrd="0" presId="urn:microsoft.com/office/officeart/2005/8/layout/vList5"/>
    <dgm:cxn modelId="{2A04734E-31E5-412E-A6A2-24D38014F3C6}" srcId="{EA572AC5-690C-4EF1-B93B-C3E2103D6F53}" destId="{877C9352-C11A-4261-85AF-E91FC76943DB}" srcOrd="3" destOrd="0" parTransId="{9BF4F884-4166-4BA9-A7C4-B2EC64CC9B43}" sibTransId="{E431DCD9-F2D1-4ED1-B4E2-123185586B3D}"/>
    <dgm:cxn modelId="{1DD3C152-99D5-4397-B2FE-A628B155C24F}" type="presOf" srcId="{361EDC53-7948-43D6-85A8-F4B0817C7E54}" destId="{23A5BB78-8BED-4094-B606-D8B6B7A60749}" srcOrd="0" destOrd="0" presId="urn:microsoft.com/office/officeart/2005/8/layout/vList5"/>
    <dgm:cxn modelId="{21483674-77F3-4521-BA4A-8696255913E3}" type="presOf" srcId="{EA572AC5-690C-4EF1-B93B-C3E2103D6F53}" destId="{46CE1A18-887C-4F97-9048-3182DF324112}" srcOrd="0" destOrd="0" presId="urn:microsoft.com/office/officeart/2005/8/layout/vList5"/>
    <dgm:cxn modelId="{04F8E954-34CD-4C92-B74C-627EA2DEC619}" srcId="{361EDC53-7948-43D6-85A8-F4B0817C7E54}" destId="{C1E49BA9-2E28-464B-8811-163989F0262A}" srcOrd="0" destOrd="0" parTransId="{F7F3AC59-2541-4A13-A67E-AF90607B98E2}" sibTransId="{92FBF7E3-CBF7-4018-B87D-D4410092D634}"/>
    <dgm:cxn modelId="{33863A98-70A9-44D9-BEEA-AECE79CB3151}" srcId="{EA572AC5-690C-4EF1-B93B-C3E2103D6F53}" destId="{361EDC53-7948-43D6-85A8-F4B0817C7E54}" srcOrd="0" destOrd="0" parTransId="{09463784-7E18-4AE3-AB08-5EEC415344AD}" sibTransId="{C6787A22-0908-44FB-9063-14CD8A78F63F}"/>
    <dgm:cxn modelId="{5CA2AC9F-061D-4857-B1AE-4D52F94C15DB}" type="presOf" srcId="{91D7B439-7AD6-4E2B-AB99-B26C08F30481}" destId="{017AA200-EDD0-4B34-9F3D-22A5F5A3E9D9}" srcOrd="0" destOrd="0" presId="urn:microsoft.com/office/officeart/2005/8/layout/vList5"/>
    <dgm:cxn modelId="{EA7807BB-77A5-48AD-8566-9A16C31C8AF8}" type="presOf" srcId="{40A59E2E-F6A6-4178-968E-3E0CA2EECA00}" destId="{346EE6B9-0068-41B4-9D4B-43F92980988E}" srcOrd="0" destOrd="0" presId="urn:microsoft.com/office/officeart/2005/8/layout/vList5"/>
    <dgm:cxn modelId="{E8EB90CD-B988-4317-90CD-46ED024C1BA0}" type="presOf" srcId="{877C9352-C11A-4261-85AF-E91FC76943DB}" destId="{A61B70A7-1ED3-44CE-9BE9-5B45B82CC641}" srcOrd="0" destOrd="0" presId="urn:microsoft.com/office/officeart/2005/8/layout/vList5"/>
    <dgm:cxn modelId="{577955E1-7BF5-4C0B-B79E-578574BE1451}" srcId="{EA572AC5-690C-4EF1-B93B-C3E2103D6F53}" destId="{40A59E2E-F6A6-4178-968E-3E0CA2EECA00}" srcOrd="1" destOrd="0" parTransId="{B70F4E22-8547-4F1F-AD1C-E34CEB679AFE}" sibTransId="{DCCC8160-831A-4A1D-91E6-B9B09BB6783E}"/>
    <dgm:cxn modelId="{EDC7C7EC-E11C-46B1-9517-F0F5D6565951}" srcId="{877C9352-C11A-4261-85AF-E91FC76943DB}" destId="{D028B20D-F0F4-4325-A50A-391712229F19}" srcOrd="0" destOrd="0" parTransId="{5D0C516A-8404-4A03-8C27-908940421429}" sibTransId="{F1BD34AD-1529-47AE-A48A-7EF3D740A7E5}"/>
    <dgm:cxn modelId="{A8FA30F2-6BE2-4C6C-A88C-C2BF5508A1C9}" type="presOf" srcId="{D028B20D-F0F4-4325-A50A-391712229F19}" destId="{0B175922-093A-4452-B356-146ED0D42A75}" srcOrd="0" destOrd="0" presId="urn:microsoft.com/office/officeart/2005/8/layout/vList5"/>
    <dgm:cxn modelId="{4E4072F5-27F4-4F74-BDE2-DF559CC25727}" type="presOf" srcId="{509F9061-83D0-43DE-8A3D-1E9146FEB122}" destId="{70C34833-0BE9-44F0-BD24-4BBA40F791CD}" srcOrd="0" destOrd="0" presId="urn:microsoft.com/office/officeart/2005/8/layout/vList5"/>
    <dgm:cxn modelId="{E938F4FC-BD68-4CF6-9864-FCCC0E53E9AB}" srcId="{40A59E2E-F6A6-4178-968E-3E0CA2EECA00}" destId="{509F9061-83D0-43DE-8A3D-1E9146FEB122}" srcOrd="0" destOrd="0" parTransId="{09931980-BD8F-4078-8ABF-F581A20968C6}" sibTransId="{3B0C69BD-01D2-4063-A483-1AE28D2EFE66}"/>
    <dgm:cxn modelId="{E4BF774D-8A30-40B0-A792-E4AA4037BBA8}" type="presParOf" srcId="{46CE1A18-887C-4F97-9048-3182DF324112}" destId="{ADA4B444-910A-4DD1-929E-0D80C23C4015}" srcOrd="0" destOrd="0" presId="urn:microsoft.com/office/officeart/2005/8/layout/vList5"/>
    <dgm:cxn modelId="{A1A3654D-3000-48E8-B6BF-00A82CE17767}" type="presParOf" srcId="{ADA4B444-910A-4DD1-929E-0D80C23C4015}" destId="{23A5BB78-8BED-4094-B606-D8B6B7A60749}" srcOrd="0" destOrd="0" presId="urn:microsoft.com/office/officeart/2005/8/layout/vList5"/>
    <dgm:cxn modelId="{875297A4-D383-43C4-B716-951674119924}" type="presParOf" srcId="{ADA4B444-910A-4DD1-929E-0D80C23C4015}" destId="{4BF1872D-D347-4E10-8723-0F388F6FC4B7}" srcOrd="1" destOrd="0" presId="urn:microsoft.com/office/officeart/2005/8/layout/vList5"/>
    <dgm:cxn modelId="{432A6464-5C10-4E68-AF44-5BE6FAEB547F}" type="presParOf" srcId="{46CE1A18-887C-4F97-9048-3182DF324112}" destId="{D5D3FDB0-A3FE-45C6-A5D0-1BAB10D5B13C}" srcOrd="1" destOrd="0" presId="urn:microsoft.com/office/officeart/2005/8/layout/vList5"/>
    <dgm:cxn modelId="{124FFBE7-C70C-4934-969A-A342E661F05C}" type="presParOf" srcId="{46CE1A18-887C-4F97-9048-3182DF324112}" destId="{B84460C4-EA0C-4CA2-84BE-58E2C41E3E59}" srcOrd="2" destOrd="0" presId="urn:microsoft.com/office/officeart/2005/8/layout/vList5"/>
    <dgm:cxn modelId="{0553D2EA-8112-4C8B-935C-5CDD8CCCCBE2}" type="presParOf" srcId="{B84460C4-EA0C-4CA2-84BE-58E2C41E3E59}" destId="{346EE6B9-0068-41B4-9D4B-43F92980988E}" srcOrd="0" destOrd="0" presId="urn:microsoft.com/office/officeart/2005/8/layout/vList5"/>
    <dgm:cxn modelId="{96ACE1DE-8A29-46B6-9613-4D39DBD87611}" type="presParOf" srcId="{B84460C4-EA0C-4CA2-84BE-58E2C41E3E59}" destId="{70C34833-0BE9-44F0-BD24-4BBA40F791CD}" srcOrd="1" destOrd="0" presId="urn:microsoft.com/office/officeart/2005/8/layout/vList5"/>
    <dgm:cxn modelId="{0411CCEA-9768-4DEB-A8F5-15122D926E29}" type="presParOf" srcId="{46CE1A18-887C-4F97-9048-3182DF324112}" destId="{7170CC8E-4980-42FB-9CA7-74153689AF97}" srcOrd="3" destOrd="0" presId="urn:microsoft.com/office/officeart/2005/8/layout/vList5"/>
    <dgm:cxn modelId="{4D70127C-3E83-45E3-A547-EF08C625833C}" type="presParOf" srcId="{46CE1A18-887C-4F97-9048-3182DF324112}" destId="{3F26DE9A-437A-4B8D-9E68-4535A56DC3FE}" srcOrd="4" destOrd="0" presId="urn:microsoft.com/office/officeart/2005/8/layout/vList5"/>
    <dgm:cxn modelId="{8E1E1792-82F5-4887-902C-00E1644B8E55}" type="presParOf" srcId="{3F26DE9A-437A-4B8D-9E68-4535A56DC3FE}" destId="{017AA200-EDD0-4B34-9F3D-22A5F5A3E9D9}" srcOrd="0" destOrd="0" presId="urn:microsoft.com/office/officeart/2005/8/layout/vList5"/>
    <dgm:cxn modelId="{FCF796CE-B707-4856-A627-0802B12C3E3E}" type="presParOf" srcId="{3F26DE9A-437A-4B8D-9E68-4535A56DC3FE}" destId="{4DD5E0A0-ED47-4F37-A25A-95E523E4B0D6}" srcOrd="1" destOrd="0" presId="urn:microsoft.com/office/officeart/2005/8/layout/vList5"/>
    <dgm:cxn modelId="{3EB98309-3969-40FA-8D63-7AEEC03588A2}" type="presParOf" srcId="{46CE1A18-887C-4F97-9048-3182DF324112}" destId="{BC59E114-360F-4B1E-AC2A-2B9334904926}" srcOrd="5" destOrd="0" presId="urn:microsoft.com/office/officeart/2005/8/layout/vList5"/>
    <dgm:cxn modelId="{5CA54A3B-F4DA-478A-9254-8D183E2BF606}" type="presParOf" srcId="{46CE1A18-887C-4F97-9048-3182DF324112}" destId="{BA98F794-C467-46C8-AD9B-31360570F062}" srcOrd="6" destOrd="0" presId="urn:microsoft.com/office/officeart/2005/8/layout/vList5"/>
    <dgm:cxn modelId="{8CECB6B8-60D2-4407-A8DB-B03048BFDAAF}" type="presParOf" srcId="{BA98F794-C467-46C8-AD9B-31360570F062}" destId="{A61B70A7-1ED3-44CE-9BE9-5B45B82CC641}" srcOrd="0" destOrd="0" presId="urn:microsoft.com/office/officeart/2005/8/layout/vList5"/>
    <dgm:cxn modelId="{64F10F1A-AD44-4DA9-A93E-73FA736CCDB6}" type="presParOf" srcId="{BA98F794-C467-46C8-AD9B-31360570F062}" destId="{0B175922-093A-4452-B356-146ED0D42A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6A238-333B-4053-A6A6-E884FCAAB77A}">
      <dsp:nvSpPr>
        <dsp:cNvPr id="0" name=""/>
        <dsp:cNvSpPr/>
      </dsp:nvSpPr>
      <dsp:spPr>
        <a:xfrm>
          <a:off x="0" y="1763"/>
          <a:ext cx="8363272" cy="8936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3FBAB-5717-4271-AD04-BE6F9C390531}">
      <dsp:nvSpPr>
        <dsp:cNvPr id="0" name=""/>
        <dsp:cNvSpPr/>
      </dsp:nvSpPr>
      <dsp:spPr>
        <a:xfrm>
          <a:off x="270335" y="202839"/>
          <a:ext cx="491519" cy="4915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E999D-965D-4FEA-A83D-A6DB9881075C}">
      <dsp:nvSpPr>
        <dsp:cNvPr id="0" name=""/>
        <dsp:cNvSpPr/>
      </dsp:nvSpPr>
      <dsp:spPr>
        <a:xfrm>
          <a:off x="1032191" y="1763"/>
          <a:ext cx="7331080" cy="89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80" tIns="94580" rIns="94580" bIns="945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students who are eligible for RACE according to the SEC criteria</a:t>
          </a:r>
        </a:p>
      </dsp:txBody>
      <dsp:txXfrm>
        <a:off x="1032191" y="1763"/>
        <a:ext cx="7331080" cy="893672"/>
      </dsp:txXfrm>
    </dsp:sp>
    <dsp:sp modelId="{BF35E532-3B4A-473B-8472-5DD2AD86B37D}">
      <dsp:nvSpPr>
        <dsp:cNvPr id="0" name=""/>
        <dsp:cNvSpPr/>
      </dsp:nvSpPr>
      <dsp:spPr>
        <a:xfrm>
          <a:off x="0" y="1118854"/>
          <a:ext cx="8363272" cy="8936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97253-EA76-4DCE-B0F3-826CAF16F06A}">
      <dsp:nvSpPr>
        <dsp:cNvPr id="0" name=""/>
        <dsp:cNvSpPr/>
      </dsp:nvSpPr>
      <dsp:spPr>
        <a:xfrm>
          <a:off x="270335" y="1319930"/>
          <a:ext cx="491519" cy="4915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8AA4-9207-4953-BA12-3C8C7120917F}">
      <dsp:nvSpPr>
        <dsp:cNvPr id="0" name=""/>
        <dsp:cNvSpPr/>
      </dsp:nvSpPr>
      <dsp:spPr>
        <a:xfrm>
          <a:off x="1032191" y="1118854"/>
          <a:ext cx="7331080" cy="89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80" tIns="94580" rIns="94580" bIns="945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Prepare RACE applications</a:t>
          </a:r>
        </a:p>
      </dsp:txBody>
      <dsp:txXfrm>
        <a:off x="1032191" y="1118854"/>
        <a:ext cx="7331080" cy="893672"/>
      </dsp:txXfrm>
    </dsp:sp>
    <dsp:sp modelId="{DB6946DC-2184-4F26-9ACE-074F902AACF1}">
      <dsp:nvSpPr>
        <dsp:cNvPr id="0" name=""/>
        <dsp:cNvSpPr/>
      </dsp:nvSpPr>
      <dsp:spPr>
        <a:xfrm>
          <a:off x="0" y="2235945"/>
          <a:ext cx="8363272" cy="8936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1E0B7-6631-40E6-86D3-26140957F61D}">
      <dsp:nvSpPr>
        <dsp:cNvPr id="0" name=""/>
        <dsp:cNvSpPr/>
      </dsp:nvSpPr>
      <dsp:spPr>
        <a:xfrm>
          <a:off x="270335" y="2437021"/>
          <a:ext cx="491519" cy="49151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84A4D-C95B-4D30-8920-F78856B2D9A2}">
      <dsp:nvSpPr>
        <dsp:cNvPr id="0" name=""/>
        <dsp:cNvSpPr/>
      </dsp:nvSpPr>
      <dsp:spPr>
        <a:xfrm>
          <a:off x="1032191" y="2235945"/>
          <a:ext cx="7331080" cy="89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80" tIns="94580" rIns="94580" bIns="945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Explain RACE to students and parents</a:t>
          </a:r>
        </a:p>
      </dsp:txBody>
      <dsp:txXfrm>
        <a:off x="1032191" y="2235945"/>
        <a:ext cx="7331080" cy="893672"/>
      </dsp:txXfrm>
    </dsp:sp>
    <dsp:sp modelId="{A85970CE-340C-4AE6-B85D-A5F35AAD2688}">
      <dsp:nvSpPr>
        <dsp:cNvPr id="0" name=""/>
        <dsp:cNvSpPr/>
      </dsp:nvSpPr>
      <dsp:spPr>
        <a:xfrm>
          <a:off x="0" y="3353035"/>
          <a:ext cx="8363272" cy="8936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CC70-8B19-4E91-A66B-0A3A54F0DDBD}">
      <dsp:nvSpPr>
        <dsp:cNvPr id="0" name=""/>
        <dsp:cNvSpPr/>
      </dsp:nvSpPr>
      <dsp:spPr>
        <a:xfrm>
          <a:off x="270335" y="3554112"/>
          <a:ext cx="491519" cy="49151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C2DF0-F089-4591-B225-488493495E37}">
      <dsp:nvSpPr>
        <dsp:cNvPr id="0" name=""/>
        <dsp:cNvSpPr/>
      </dsp:nvSpPr>
      <dsp:spPr>
        <a:xfrm>
          <a:off x="1032191" y="3353035"/>
          <a:ext cx="7331080" cy="89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80" tIns="94580" rIns="94580" bIns="945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 records of evidence of eligibility </a:t>
          </a:r>
        </a:p>
      </dsp:txBody>
      <dsp:txXfrm>
        <a:off x="1032191" y="3353035"/>
        <a:ext cx="7331080" cy="893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872D-D347-4E10-8723-0F388F6FC4B7}">
      <dsp:nvSpPr>
        <dsp:cNvPr id="0" name=""/>
        <dsp:cNvSpPr/>
      </dsp:nvSpPr>
      <dsp:spPr>
        <a:xfrm rot="5400000">
          <a:off x="5375874" y="-2208854"/>
          <a:ext cx="818162" cy="5444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Share your concerns with us at the earliest opportunity info@newbridge-college.ie</a:t>
          </a:r>
        </a:p>
      </dsp:txBody>
      <dsp:txXfrm rot="-5400000">
        <a:off x="3062624" y="144335"/>
        <a:ext cx="5404725" cy="738284"/>
      </dsp:txXfrm>
    </dsp:sp>
    <dsp:sp modelId="{23A5BB78-8BED-4094-B606-D8B6B7A60749}">
      <dsp:nvSpPr>
        <dsp:cNvPr id="0" name=""/>
        <dsp:cNvSpPr/>
      </dsp:nvSpPr>
      <dsp:spPr>
        <a:xfrm>
          <a:off x="0" y="2126"/>
          <a:ext cx="3062623" cy="1022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Share</a:t>
          </a:r>
        </a:p>
      </dsp:txBody>
      <dsp:txXfrm>
        <a:off x="49924" y="52050"/>
        <a:ext cx="2962775" cy="922855"/>
      </dsp:txXfrm>
    </dsp:sp>
    <dsp:sp modelId="{70C34833-0BE9-44F0-BD24-4BBA40F791CD}">
      <dsp:nvSpPr>
        <dsp:cNvPr id="0" name=""/>
        <dsp:cNvSpPr/>
      </dsp:nvSpPr>
      <dsp:spPr>
        <a:xfrm rot="5400000">
          <a:off x="5375874" y="-1135015"/>
          <a:ext cx="818162" cy="5444664"/>
        </a:xfrm>
        <a:prstGeom prst="round2SameRect">
          <a:avLst/>
        </a:prstGeom>
        <a:solidFill>
          <a:schemeClr val="accent2">
            <a:tint val="40000"/>
            <a:alpha val="90000"/>
            <a:hueOff val="-2898357"/>
            <a:satOff val="-3380"/>
            <a:lumOff val="-56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Make reports of assessment and/or intervention available to the school or consult with us about sharing these</a:t>
          </a:r>
        </a:p>
      </dsp:txBody>
      <dsp:txXfrm rot="-5400000">
        <a:off x="3062624" y="1218174"/>
        <a:ext cx="5404725" cy="738284"/>
      </dsp:txXfrm>
    </dsp:sp>
    <dsp:sp modelId="{346EE6B9-0068-41B4-9D4B-43F92980988E}">
      <dsp:nvSpPr>
        <dsp:cNvPr id="0" name=""/>
        <dsp:cNvSpPr/>
      </dsp:nvSpPr>
      <dsp:spPr>
        <a:xfrm>
          <a:off x="0" y="1075964"/>
          <a:ext cx="3062623" cy="1022703"/>
        </a:xfrm>
        <a:prstGeom prst="roundRect">
          <a:avLst/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Make</a:t>
          </a:r>
        </a:p>
      </dsp:txBody>
      <dsp:txXfrm>
        <a:off x="49924" y="1125888"/>
        <a:ext cx="2962775" cy="922855"/>
      </dsp:txXfrm>
    </dsp:sp>
    <dsp:sp modelId="{4DD5E0A0-ED47-4F37-A25A-95E523E4B0D6}">
      <dsp:nvSpPr>
        <dsp:cNvPr id="0" name=""/>
        <dsp:cNvSpPr/>
      </dsp:nvSpPr>
      <dsp:spPr>
        <a:xfrm rot="5400000">
          <a:off x="5375874" y="-61176"/>
          <a:ext cx="818162" cy="5444664"/>
        </a:xfrm>
        <a:prstGeom prst="round2SameRect">
          <a:avLst/>
        </a:prstGeom>
        <a:solidFill>
          <a:schemeClr val="accent2">
            <a:tint val="40000"/>
            <a:alpha val="90000"/>
            <a:hueOff val="-5796714"/>
            <a:satOff val="-6761"/>
            <a:lumOff val="-112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Work with your son/daughter’s subject teachers and learning support teachers to maximise their learning</a:t>
          </a:r>
        </a:p>
      </dsp:txBody>
      <dsp:txXfrm rot="-5400000">
        <a:off x="3062624" y="2292013"/>
        <a:ext cx="5404725" cy="738284"/>
      </dsp:txXfrm>
    </dsp:sp>
    <dsp:sp modelId="{017AA200-EDD0-4B34-9F3D-22A5F5A3E9D9}">
      <dsp:nvSpPr>
        <dsp:cNvPr id="0" name=""/>
        <dsp:cNvSpPr/>
      </dsp:nvSpPr>
      <dsp:spPr>
        <a:xfrm>
          <a:off x="0" y="2149803"/>
          <a:ext cx="3062623" cy="1022703"/>
        </a:xfrm>
        <a:prstGeom prst="roundRect">
          <a:avLst/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Work</a:t>
          </a:r>
        </a:p>
      </dsp:txBody>
      <dsp:txXfrm>
        <a:off x="49924" y="2199727"/>
        <a:ext cx="2962775" cy="922855"/>
      </dsp:txXfrm>
    </dsp:sp>
    <dsp:sp modelId="{0B175922-093A-4452-B356-146ED0D42A75}">
      <dsp:nvSpPr>
        <dsp:cNvPr id="0" name=""/>
        <dsp:cNvSpPr/>
      </dsp:nvSpPr>
      <dsp:spPr>
        <a:xfrm rot="5400000">
          <a:off x="5375874" y="1012661"/>
          <a:ext cx="818162" cy="5444664"/>
        </a:xfrm>
        <a:prstGeom prst="round2SameRect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Check the plan/review document we will send at the end of the first term and the third term</a:t>
          </a:r>
        </a:p>
      </dsp:txBody>
      <dsp:txXfrm rot="-5400000">
        <a:off x="3062624" y="3365851"/>
        <a:ext cx="5404725" cy="738284"/>
      </dsp:txXfrm>
    </dsp:sp>
    <dsp:sp modelId="{A61B70A7-1ED3-44CE-9BE9-5B45B82CC641}">
      <dsp:nvSpPr>
        <dsp:cNvPr id="0" name=""/>
        <dsp:cNvSpPr/>
      </dsp:nvSpPr>
      <dsp:spPr>
        <a:xfrm>
          <a:off x="0" y="3223642"/>
          <a:ext cx="3062623" cy="1022703"/>
        </a:xfrm>
        <a:prstGeom prst="roundRect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Check</a:t>
          </a:r>
        </a:p>
      </dsp:txBody>
      <dsp:txXfrm>
        <a:off x="49924" y="3273566"/>
        <a:ext cx="2962775" cy="922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16D53-29FF-499B-89E4-E5B7C07D186C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E21FD-CBD8-4657-B198-18A87DE249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654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0613-E907-450C-9C31-71C895014888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CD086-F72C-4278-A28F-8F307E3A5EF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15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0B8D99-FB82-4DDC-9FEE-217A667094BF}" type="datetimeFigureOut">
              <a:rPr lang="en-IE" smtClean="0"/>
              <a:t>05/09/2019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AE0CD5-FE74-42E4-BC15-8AB8F79E4D9D}" type="slidenum">
              <a:rPr lang="en-IE" smtClean="0"/>
              <a:t>‹#›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ifthyeardean1920@newbridge-college.ie" TargetMode="External"/><Relationship Id="rId2" Type="http://schemas.openxmlformats.org/officeDocument/2006/relationships/hyperlink" Target="mailto:firstyeardean1920@newbridge-college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sixthyeardean1920@newbridge-college.i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n-IE" sz="5400" dirty="0">
                <a:latin typeface="Algerian" panose="04020705040A02060702" pitchFamily="82" charset="0"/>
              </a:rPr>
              <a:t>Welcome</a:t>
            </a:r>
            <a:endParaRPr lang="en-IE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400800" cy="2425824"/>
          </a:xfrm>
        </p:spPr>
        <p:txBody>
          <a:bodyPr>
            <a:noAutofit/>
          </a:bodyPr>
          <a:lstStyle/>
          <a:p>
            <a:r>
              <a:rPr lang="en-IE" sz="4400" b="1" dirty="0">
                <a:solidFill>
                  <a:schemeClr val="tx1"/>
                </a:solidFill>
              </a:rPr>
              <a:t>Dean – supporting student success in </a:t>
            </a:r>
            <a:r>
              <a:rPr lang="en-IE" sz="4400" b="1" dirty="0" err="1">
                <a:solidFill>
                  <a:schemeClr val="tx1"/>
                </a:solidFill>
              </a:rPr>
              <a:t>Newbridge</a:t>
            </a:r>
            <a:r>
              <a:rPr lang="en-IE" sz="4400" b="1" dirty="0">
                <a:solidFill>
                  <a:schemeClr val="tx1"/>
                </a:solidFill>
              </a:rPr>
              <a:t>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04342"/>
            <a:ext cx="1261953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4342"/>
            <a:ext cx="1261953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715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22332" y="-747464"/>
            <a:ext cx="6244736" cy="2892787"/>
          </a:xfrm>
        </p:spPr>
        <p:txBody>
          <a:bodyPr>
            <a:noAutofit/>
          </a:bodyPr>
          <a:lstStyle/>
          <a:p>
            <a:r>
              <a:rPr lang="en-IE" b="1" u="sng" dirty="0">
                <a:solidFill>
                  <a:srgbClr val="002060"/>
                </a:solidFill>
              </a:rPr>
              <a:t>Mentoring in </a:t>
            </a:r>
            <a:r>
              <a:rPr lang="en-IE" b="1" u="sng" dirty="0" err="1">
                <a:solidFill>
                  <a:srgbClr val="002060"/>
                </a:solidFill>
              </a:rPr>
              <a:t>Newbridge</a:t>
            </a:r>
            <a:r>
              <a:rPr lang="en-IE" b="1" u="sng" dirty="0">
                <a:solidFill>
                  <a:srgbClr val="002060"/>
                </a:solidFill>
              </a:rPr>
              <a:t> College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80597" y="2224455"/>
            <a:ext cx="5164439" cy="2314460"/>
          </a:xfrm>
        </p:spPr>
        <p:txBody>
          <a:bodyPr>
            <a:normAutofit/>
          </a:bodyPr>
          <a:lstStyle/>
          <a:p>
            <a:endParaRPr lang="en-IE" sz="3600" b="1" i="1" dirty="0">
              <a:solidFill>
                <a:srgbClr val="7030A0"/>
              </a:solidFill>
            </a:endParaRPr>
          </a:p>
          <a:p>
            <a:r>
              <a:rPr lang="en-IE" sz="3600" b="1" i="1" dirty="0">
                <a:solidFill>
                  <a:srgbClr val="7030A0"/>
                </a:solidFill>
              </a:rPr>
              <a:t>Supporting students to achieve their potential</a:t>
            </a:r>
          </a:p>
        </p:txBody>
      </p:sp>
      <p:pic>
        <p:nvPicPr>
          <p:cNvPr id="6" name="Picture 2" descr="Image result for cOA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928711" cy="19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 result for check and conn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284984"/>
            <a:ext cx="2508449" cy="25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tudy sk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059927" cy="175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5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653" y="175847"/>
            <a:ext cx="8119697" cy="1514842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002060"/>
                </a:solidFill>
              </a:rPr>
              <a:t>What is Mentoring?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44823"/>
            <a:ext cx="7886700" cy="4332139"/>
          </a:xfrm>
        </p:spPr>
        <p:txBody>
          <a:bodyPr/>
          <a:lstStyle/>
          <a:p>
            <a:r>
              <a:rPr lang="en-IE" dirty="0"/>
              <a:t>A voluntary programme where teachers give their time to work with students on a one-to-one basis </a:t>
            </a:r>
          </a:p>
          <a:p>
            <a:r>
              <a:rPr lang="en-IE" dirty="0"/>
              <a:t>Aimed at students who for various reasons are falling significantly below their potential</a:t>
            </a:r>
          </a:p>
          <a:p>
            <a:r>
              <a:rPr lang="en-IE" dirty="0"/>
              <a:t>Offers support in three ways:</a:t>
            </a:r>
          </a:p>
          <a:p>
            <a:pPr marL="514350" indent="-514350">
              <a:buAutoNum type="arabicPeriod"/>
            </a:pPr>
            <a:r>
              <a:rPr lang="en-IE" dirty="0"/>
              <a:t>Building Positive Relationships </a:t>
            </a:r>
          </a:p>
          <a:p>
            <a:pPr marL="514350" indent="-514350">
              <a:buAutoNum type="arabicPeriod"/>
            </a:pPr>
            <a:r>
              <a:rPr lang="en-IE" dirty="0"/>
              <a:t>Academic Coaching to set and realise goals</a:t>
            </a:r>
          </a:p>
          <a:p>
            <a:pPr marL="514350" indent="-514350">
              <a:buAutoNum type="arabicPeriod" startAt="3"/>
            </a:pPr>
            <a:r>
              <a:rPr lang="en-IE" dirty="0"/>
              <a:t>Study Skills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3919"/>
            <a:ext cx="7886700" cy="1147152"/>
          </a:xfrm>
        </p:spPr>
        <p:txBody>
          <a:bodyPr/>
          <a:lstStyle/>
          <a:p>
            <a:pPr algn="ctr"/>
            <a:r>
              <a:rPr lang="en-IE" b="1" dirty="0">
                <a:solidFill>
                  <a:srgbClr val="002060"/>
                </a:solidFill>
              </a:rPr>
              <a:t>How Mentoring Works…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824"/>
            <a:ext cx="4719272" cy="4332138"/>
          </a:xfrm>
        </p:spPr>
        <p:txBody>
          <a:bodyPr>
            <a:normAutofit lnSpcReduction="10000"/>
          </a:bodyPr>
          <a:lstStyle/>
          <a:p>
            <a:r>
              <a:rPr lang="en-IE" dirty="0"/>
              <a:t>Some students put themselves forward</a:t>
            </a:r>
          </a:p>
          <a:p>
            <a:r>
              <a:rPr lang="en-IE" dirty="0"/>
              <a:t>Teachers refer students</a:t>
            </a:r>
          </a:p>
          <a:p>
            <a:r>
              <a:rPr lang="en-IE" dirty="0"/>
              <a:t>Deans identify students through academic tracking</a:t>
            </a:r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b="1" dirty="0">
                <a:solidFill>
                  <a:srgbClr val="7030A0"/>
                </a:solidFill>
              </a:rPr>
              <a:t>Mentoring is very valuable, but it is a voluntary programme and we can only allocate mentors based on the resources we have available.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3158634" cy="42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3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2348880"/>
            <a:ext cx="7408333" cy="4281339"/>
          </a:xfrm>
        </p:spPr>
        <p:txBody>
          <a:bodyPr>
            <a:normAutofit/>
          </a:bodyPr>
          <a:lstStyle/>
          <a:p>
            <a:r>
              <a:rPr lang="en-IE" b="1" dirty="0"/>
              <a:t>5</a:t>
            </a:r>
            <a:r>
              <a:rPr lang="en-IE" b="1" baseline="30000" dirty="0"/>
              <a:t>th</a:t>
            </a:r>
            <a:r>
              <a:rPr lang="en-IE" b="1" dirty="0"/>
              <a:t> Years</a:t>
            </a:r>
            <a:r>
              <a:rPr lang="en-IE" dirty="0"/>
              <a:t>: </a:t>
            </a:r>
          </a:p>
          <a:p>
            <a:pPr marL="0" indent="0">
              <a:buNone/>
            </a:pPr>
            <a:r>
              <a:rPr lang="en-IE" dirty="0"/>
              <a:t>Study Skills Seminar – Amazing Brains </a:t>
            </a:r>
          </a:p>
          <a:p>
            <a:pPr marL="0" indent="0">
              <a:buNone/>
            </a:pPr>
            <a:r>
              <a:rPr lang="en-IE" dirty="0"/>
              <a:t>October 7</a:t>
            </a:r>
            <a:r>
              <a:rPr lang="en-IE" baseline="30000" dirty="0"/>
              <a:t>th</a:t>
            </a:r>
            <a:r>
              <a:rPr lang="en-IE" dirty="0"/>
              <a:t> 2019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6</a:t>
            </a:r>
            <a:r>
              <a:rPr lang="en-IE" b="1" baseline="30000" dirty="0"/>
              <a:t>th</a:t>
            </a:r>
            <a:r>
              <a:rPr lang="en-IE" b="1" dirty="0"/>
              <a:t> Years:</a:t>
            </a:r>
          </a:p>
          <a:p>
            <a:pPr marL="0" indent="0">
              <a:buNone/>
            </a:pPr>
            <a:r>
              <a:rPr lang="en-IE" dirty="0"/>
              <a:t>Optional Study Skills Seminar</a:t>
            </a:r>
          </a:p>
          <a:p>
            <a:pPr marL="0" indent="0">
              <a:buNone/>
            </a:pPr>
            <a:r>
              <a:rPr lang="en-IE" dirty="0"/>
              <a:t>(Outside school hours)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  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Study Skills Seminars</a:t>
            </a:r>
          </a:p>
        </p:txBody>
      </p:sp>
    </p:spTree>
    <p:extLst>
      <p:ext uri="{BB962C8B-B14F-4D97-AF65-F5344CB8AC3E}">
        <p14:creationId xmlns:p14="http://schemas.microsoft.com/office/powerpoint/2010/main" val="312980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4065315"/>
          </a:xfrm>
        </p:spPr>
        <p:txBody>
          <a:bodyPr/>
          <a:lstStyle/>
          <a:p>
            <a:r>
              <a:rPr lang="en-IE" b="1" dirty="0"/>
              <a:t>Need to be organised, focused and hard working</a:t>
            </a:r>
          </a:p>
          <a:p>
            <a:r>
              <a:rPr lang="en-IE" b="1" dirty="0"/>
              <a:t>Seek support if needed</a:t>
            </a:r>
          </a:p>
          <a:p>
            <a:r>
              <a:rPr lang="en-IE" b="1" dirty="0"/>
              <a:t>Set targets</a:t>
            </a:r>
          </a:p>
          <a:p>
            <a:r>
              <a:rPr lang="en-IE" b="1" dirty="0"/>
              <a:t>Revision schedules </a:t>
            </a:r>
          </a:p>
          <a:p>
            <a:r>
              <a:rPr lang="en-IE" b="1" dirty="0"/>
              <a:t>Academic achievement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Study &amp; Homework</a:t>
            </a:r>
          </a:p>
        </p:txBody>
      </p:sp>
    </p:spTree>
    <p:extLst>
      <p:ext uri="{BB962C8B-B14F-4D97-AF65-F5344CB8AC3E}">
        <p14:creationId xmlns:p14="http://schemas.microsoft.com/office/powerpoint/2010/main" val="415271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4535107"/>
          </a:xfrm>
        </p:spPr>
        <p:txBody>
          <a:bodyPr>
            <a:normAutofit/>
          </a:bodyPr>
          <a:lstStyle/>
          <a:p>
            <a:r>
              <a:rPr lang="en-IE" sz="2200" b="1" dirty="0"/>
              <a:t>5</a:t>
            </a:r>
            <a:r>
              <a:rPr lang="en-IE" sz="2200" b="1" baseline="30000" dirty="0"/>
              <a:t>th</a:t>
            </a:r>
            <a:r>
              <a:rPr lang="en-IE" sz="2200" b="1" dirty="0"/>
              <a:t> Years: </a:t>
            </a:r>
          </a:p>
          <a:p>
            <a:pPr marL="0" indent="0">
              <a:buNone/>
            </a:pPr>
            <a:r>
              <a:rPr lang="en-IE" sz="2200" dirty="0"/>
              <a:t>		Christmas Exams</a:t>
            </a:r>
          </a:p>
          <a:p>
            <a:pPr marL="0" indent="0">
              <a:buNone/>
            </a:pPr>
            <a:r>
              <a:rPr lang="en-IE" sz="2200" dirty="0"/>
              <a:t>		Interim informal exams at Easter </a:t>
            </a:r>
          </a:p>
          <a:p>
            <a:pPr marL="0" indent="0">
              <a:buNone/>
            </a:pPr>
            <a:r>
              <a:rPr lang="en-IE" sz="2200" dirty="0"/>
              <a:t>		(online results only)</a:t>
            </a:r>
          </a:p>
          <a:p>
            <a:pPr marL="0" indent="0">
              <a:buNone/>
            </a:pPr>
            <a:r>
              <a:rPr lang="en-IE" sz="2200" dirty="0"/>
              <a:t>		Summer exams</a:t>
            </a:r>
          </a:p>
          <a:p>
            <a:r>
              <a:rPr lang="en-IE" sz="2200" b="1" dirty="0"/>
              <a:t>6</a:t>
            </a:r>
            <a:r>
              <a:rPr lang="en-IE" sz="2200" b="1" baseline="30000" dirty="0"/>
              <a:t>th</a:t>
            </a:r>
            <a:r>
              <a:rPr lang="en-IE" sz="2200" b="1" dirty="0"/>
              <a:t> Years: </a:t>
            </a:r>
          </a:p>
          <a:p>
            <a:pPr marL="627063" lvl="2" indent="0">
              <a:buNone/>
            </a:pPr>
            <a:r>
              <a:rPr lang="en-IE" sz="2200" dirty="0"/>
              <a:t>		Pre-mocks November</a:t>
            </a:r>
          </a:p>
          <a:p>
            <a:pPr marL="627063" lvl="2" indent="0">
              <a:buNone/>
            </a:pPr>
            <a:r>
              <a:rPr lang="en-IE" sz="2200" dirty="0"/>
              <a:t>		Mock Exams February</a:t>
            </a:r>
          </a:p>
          <a:p>
            <a:pPr lvl="2"/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Assessment</a:t>
            </a:r>
          </a:p>
        </p:txBody>
      </p:sp>
      <p:sp>
        <p:nvSpPr>
          <p:cNvPr id="4" name="TextBox 3"/>
          <p:cNvSpPr txBox="1"/>
          <p:nvPr/>
        </p:nvSpPr>
        <p:spPr>
          <a:xfrm rot="994695">
            <a:off x="6098127" y="1088293"/>
            <a:ext cx="295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Responsibility</a:t>
            </a:r>
          </a:p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Excellence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8512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353347"/>
          </a:xfrm>
        </p:spPr>
        <p:txBody>
          <a:bodyPr>
            <a:normAutofit/>
          </a:bodyPr>
          <a:lstStyle/>
          <a:p>
            <a:r>
              <a:rPr lang="en-IE" b="1" dirty="0"/>
              <a:t>Parents: Please check your child’s uniform each morning</a:t>
            </a:r>
          </a:p>
          <a:p>
            <a:r>
              <a:rPr lang="en-IE" b="1" dirty="0"/>
              <a:t>Uniform as outlined in the Code of Behaviour</a:t>
            </a:r>
          </a:p>
          <a:p>
            <a:r>
              <a:rPr lang="en-IE" b="1" dirty="0"/>
              <a:t>Black leather shoes (with black leather soles)</a:t>
            </a:r>
          </a:p>
          <a:p>
            <a:r>
              <a:rPr lang="en-IE" b="1" dirty="0"/>
              <a:t>Non uniform items not allowed (placed in locker at 8.40am-3.40pm)</a:t>
            </a:r>
          </a:p>
          <a:p>
            <a:r>
              <a:rPr lang="en-IE" b="1" dirty="0"/>
              <a:t>Outerwear: College fleece or College jacket only</a:t>
            </a:r>
          </a:p>
          <a:p>
            <a:r>
              <a:rPr lang="en-IE" b="1" dirty="0"/>
              <a:t>Piercings: No facial piercings (</a:t>
            </a:r>
            <a:r>
              <a:rPr lang="en-IE" b="1" dirty="0" err="1"/>
              <a:t>noserings</a:t>
            </a:r>
            <a:r>
              <a:rPr lang="en-IE" b="1" dirty="0"/>
              <a:t>, eyebrow studs or lip rings)</a:t>
            </a:r>
          </a:p>
          <a:p>
            <a:r>
              <a:rPr lang="en-IE" b="1" dirty="0"/>
              <a:t>Natural hair colour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Uniform</a:t>
            </a:r>
          </a:p>
        </p:txBody>
      </p:sp>
      <p:sp>
        <p:nvSpPr>
          <p:cNvPr id="4" name="TextBox 3"/>
          <p:cNvSpPr txBox="1"/>
          <p:nvPr/>
        </p:nvSpPr>
        <p:spPr>
          <a:xfrm rot="924947">
            <a:off x="5941846" y="995921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Pride</a:t>
            </a:r>
          </a:p>
        </p:txBody>
      </p:sp>
    </p:spTree>
    <p:extLst>
      <p:ext uri="{BB962C8B-B14F-4D97-AF65-F5344CB8AC3E}">
        <p14:creationId xmlns:p14="http://schemas.microsoft.com/office/powerpoint/2010/main" val="2705012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04694"/>
            <a:ext cx="3240360" cy="215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1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Algerian" panose="04020705040A02060702" pitchFamily="82" charset="0"/>
              </a:rPr>
              <a:t>2. Behaviour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6192688" cy="429429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Code of Behaviour – to be reviewed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Essential for effective teaching and learning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Integral part of our school community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In line with Dominican ethos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Building life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Promotes positive behaviour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Based on ‘RESPECT’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Tues/Thurs vs. Saturday detention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Vaping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sz="2600" b="1" dirty="0">
                <a:solidFill>
                  <a:schemeClr val="tx1"/>
                </a:solidFill>
              </a:rPr>
              <a:t>Unexplained absences</a:t>
            </a:r>
            <a:endParaRPr lang="en-IE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 rot="923758">
            <a:off x="5796975" y="1499306"/>
            <a:ext cx="295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Responsibility</a:t>
            </a:r>
          </a:p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231355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fontScale="85000" lnSpcReduction="20000"/>
          </a:bodyPr>
          <a:lstStyle/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R:  Responsibility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are accountable to ourselves and others for our decisions.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E:  Empathy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take the time to acknowledge and understand others point of view.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S:  Safety</a:t>
            </a:r>
            <a:r>
              <a:rPr lang="en-IE" sz="3600" dirty="0"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behave in a safe manner and take care of each other.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P:  Pride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take pride in ourselves and our environment.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E:  Excellence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strive to do our best in all areas of our lives.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C:  Co-operation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work together for success.</a:t>
            </a:r>
          </a:p>
          <a:p>
            <a:r>
              <a:rPr lang="en-IE" sz="3600" b="1" i="1" dirty="0">
                <a:solidFill>
                  <a:srgbClr val="C00000"/>
                </a:solidFill>
                <a:latin typeface="AR CENA" panose="02000000000000000000" pitchFamily="2" charset="0"/>
              </a:rPr>
              <a:t>T:  Truth</a:t>
            </a:r>
            <a:r>
              <a:rPr lang="en-IE" sz="3600" dirty="0">
                <a:solidFill>
                  <a:srgbClr val="C00000"/>
                </a:solidFill>
                <a:latin typeface="AR CENA" panose="02000000000000000000" pitchFamily="2" charset="0"/>
              </a:rPr>
              <a:t> </a:t>
            </a:r>
            <a:r>
              <a:rPr lang="en-IE" sz="2800" dirty="0">
                <a:latin typeface="AR CENA" panose="02000000000000000000" pitchFamily="2" charset="0"/>
              </a:rPr>
              <a:t>- We speak and act honestly.</a:t>
            </a:r>
          </a:p>
          <a:p>
            <a:endParaRPr lang="en-IE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n-IE" sz="7200" dirty="0">
                <a:latin typeface="AR CENA" panose="02000000000000000000" pitchFamily="2" charset="0"/>
              </a:rPr>
              <a:t>Respect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6129"/>
            <a:ext cx="120571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129"/>
            <a:ext cx="120571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8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266060" cy="4079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Algerian" panose="04020705040A02060702" pitchFamily="82" charset="0"/>
              </a:rPr>
              <a:t>Restorative Practices</a:t>
            </a:r>
          </a:p>
        </p:txBody>
      </p:sp>
    </p:spTree>
    <p:extLst>
      <p:ext uri="{BB962C8B-B14F-4D97-AF65-F5344CB8AC3E}">
        <p14:creationId xmlns:p14="http://schemas.microsoft.com/office/powerpoint/2010/main" val="237686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92836"/>
            <a:ext cx="5837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800" b="1" dirty="0">
                <a:solidFill>
                  <a:schemeClr val="bg1"/>
                </a:solidFill>
                <a:latin typeface="Algerian" panose="04020705040A02060702" pitchFamily="82" charset="0"/>
              </a:rPr>
              <a:t>THE ROLE OF DEAN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35696" y="1916832"/>
            <a:ext cx="5693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/>
              <a:t>Working with parents and staff to support student success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74" y="4005064"/>
            <a:ext cx="4928039" cy="26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3240360"/>
          </a:xfrm>
        </p:spPr>
        <p:txBody>
          <a:bodyPr>
            <a:normAutofit lnSpcReduction="10000"/>
          </a:bodyPr>
          <a:lstStyle/>
          <a:p>
            <a:r>
              <a:rPr lang="en-IE" b="1" dirty="0"/>
              <a:t>Huge emphasis on this in </a:t>
            </a:r>
            <a:r>
              <a:rPr lang="en-IE" b="1" dirty="0" err="1"/>
              <a:t>Newbridge</a:t>
            </a:r>
            <a:r>
              <a:rPr lang="en-IE" b="1" dirty="0"/>
              <a:t> College</a:t>
            </a:r>
          </a:p>
          <a:p>
            <a:r>
              <a:rPr lang="en-IE" b="1" dirty="0"/>
              <a:t>Anti-bullying/Cyber-bullying team</a:t>
            </a:r>
          </a:p>
          <a:p>
            <a:endParaRPr lang="en-IE" b="1" dirty="0"/>
          </a:p>
          <a:p>
            <a:pPr marL="0" indent="0">
              <a:buNone/>
            </a:pPr>
            <a:r>
              <a:rPr lang="en-IE" b="1" u="sng" dirty="0"/>
              <a:t>Parents:</a:t>
            </a:r>
          </a:p>
          <a:p>
            <a:r>
              <a:rPr lang="en-IE" b="1" dirty="0"/>
              <a:t>Please monitor your child’s usage of technology</a:t>
            </a:r>
          </a:p>
          <a:p>
            <a:r>
              <a:rPr lang="en-IE" b="1" dirty="0"/>
              <a:t>Conversation – Internet Safety</a:t>
            </a:r>
          </a:p>
          <a:p>
            <a:r>
              <a:rPr lang="en-IE" b="1" dirty="0"/>
              <a:t>Impact on students learning &amp; study</a:t>
            </a:r>
          </a:p>
          <a:p>
            <a:r>
              <a:rPr lang="en-IE" b="1" dirty="0"/>
              <a:t>Impact on students wellbeing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Anti-bullying &amp; Cyberbullying</a:t>
            </a:r>
          </a:p>
        </p:txBody>
      </p:sp>
    </p:spTree>
    <p:extLst>
      <p:ext uri="{BB962C8B-B14F-4D97-AF65-F5344CB8AC3E}">
        <p14:creationId xmlns:p14="http://schemas.microsoft.com/office/powerpoint/2010/main" val="88003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948405" cy="4137909"/>
          </a:xfrm>
        </p:spPr>
        <p:txBody>
          <a:bodyPr>
            <a:normAutofit fontScale="92500" lnSpcReduction="20000"/>
          </a:bodyPr>
          <a:lstStyle/>
          <a:p>
            <a:r>
              <a:rPr lang="en-IE" sz="3000" b="1" dirty="0"/>
              <a:t>Parents – a key role in students punctuality</a:t>
            </a:r>
          </a:p>
          <a:p>
            <a:r>
              <a:rPr lang="en-IE" sz="3000" b="1" dirty="0"/>
              <a:t>8.20am – suggested arrival time</a:t>
            </a:r>
          </a:p>
          <a:p>
            <a:r>
              <a:rPr lang="en-IE" sz="3000" b="1" dirty="0"/>
              <a:t>8.40am – school begins</a:t>
            </a:r>
          </a:p>
          <a:p>
            <a:r>
              <a:rPr lang="en-IE" sz="3000" b="1" dirty="0"/>
              <a:t>After 8.50am – Late sign in at enquiries</a:t>
            </a:r>
          </a:p>
          <a:p>
            <a:r>
              <a:rPr lang="en-IE" sz="3000" b="1" dirty="0"/>
              <a:t>Notes visible in e-diary (frequent parental viewing recommended)</a:t>
            </a:r>
          </a:p>
          <a:p>
            <a:r>
              <a:rPr lang="en-IE" sz="3000" b="1" dirty="0"/>
              <a:t>Parent intervention</a:t>
            </a:r>
          </a:p>
          <a:p>
            <a:r>
              <a:rPr lang="en-IE" sz="3000" b="1" dirty="0"/>
              <a:t>Saturday detention/formal letter home – repeat offenders</a:t>
            </a:r>
          </a:p>
          <a:p>
            <a:r>
              <a:rPr lang="en-IE" sz="3000" b="1" dirty="0"/>
              <a:t>Obvious impact on teaching and learning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Punctuality</a:t>
            </a:r>
          </a:p>
        </p:txBody>
      </p:sp>
      <p:sp>
        <p:nvSpPr>
          <p:cNvPr id="4" name="TextBox 3"/>
          <p:cNvSpPr txBox="1"/>
          <p:nvPr/>
        </p:nvSpPr>
        <p:spPr>
          <a:xfrm rot="860888">
            <a:off x="6178844" y="1595570"/>
            <a:ext cx="270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Co-operation</a:t>
            </a:r>
          </a:p>
        </p:txBody>
      </p:sp>
      <p:sp>
        <p:nvSpPr>
          <p:cNvPr id="5" name="TextBox 4"/>
          <p:cNvSpPr txBox="1"/>
          <p:nvPr/>
        </p:nvSpPr>
        <p:spPr>
          <a:xfrm rot="684211">
            <a:off x="6055225" y="907221"/>
            <a:ext cx="295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06009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281339"/>
          </a:xfrm>
        </p:spPr>
        <p:txBody>
          <a:bodyPr>
            <a:normAutofit/>
          </a:bodyPr>
          <a:lstStyle/>
          <a:p>
            <a:r>
              <a:rPr lang="en-IE" sz="2800" b="1" dirty="0"/>
              <a:t>N.B: Students give note to Dean in morning only</a:t>
            </a:r>
          </a:p>
          <a:p>
            <a:r>
              <a:rPr lang="en-IE" sz="2800" b="1" dirty="0"/>
              <a:t>Exceptional cases – otherwise</a:t>
            </a:r>
          </a:p>
          <a:p>
            <a:r>
              <a:rPr lang="en-IE" sz="2800" b="1" dirty="0"/>
              <a:t>Authorised at enquiries</a:t>
            </a:r>
          </a:p>
          <a:p>
            <a:r>
              <a:rPr lang="en-IE" sz="2800" b="1" dirty="0"/>
              <a:t>Use of smart card - enquiries</a:t>
            </a:r>
          </a:p>
          <a:p>
            <a:r>
              <a:rPr lang="en-IE" sz="2800" b="1" dirty="0"/>
              <a:t>Sign out by own parent only</a:t>
            </a:r>
          </a:p>
          <a:p>
            <a:r>
              <a:rPr lang="en-IE" sz="2800" b="1" dirty="0"/>
              <a:t>Late sign-in’s &amp; sign outs – minimal.</a:t>
            </a:r>
          </a:p>
          <a:p>
            <a:pPr marL="0" indent="0">
              <a:buNone/>
            </a:pPr>
            <a:endParaRPr lang="en-IE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332656"/>
            <a:ext cx="8229600" cy="1252728"/>
          </a:xfrm>
        </p:spPr>
        <p:txBody>
          <a:bodyPr/>
          <a:lstStyle/>
          <a:p>
            <a:r>
              <a:rPr lang="en-IE" dirty="0"/>
              <a:t>Signing – in/out</a:t>
            </a:r>
          </a:p>
        </p:txBody>
      </p:sp>
      <p:sp>
        <p:nvSpPr>
          <p:cNvPr id="4" name="TextBox 3"/>
          <p:cNvSpPr txBox="1"/>
          <p:nvPr/>
        </p:nvSpPr>
        <p:spPr>
          <a:xfrm rot="904949">
            <a:off x="5504167" y="883718"/>
            <a:ext cx="3254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Responsibility</a:t>
            </a:r>
          </a:p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415073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73202"/>
            <a:ext cx="4320480" cy="2880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17884"/>
            <a:ext cx="7772400" cy="1584175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Algerian" panose="04020705040A02060702" pitchFamily="82" charset="0"/>
              </a:rPr>
              <a:t>4. Year Group RETREATS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78645"/>
            <a:ext cx="7560840" cy="32403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endParaRPr lang="en-IE" sz="28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Wellbeing focus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Facilitated by staff</a:t>
            </a:r>
          </a:p>
          <a:p>
            <a:pPr algn="l">
              <a:lnSpc>
                <a:spcPct val="150000"/>
              </a:lnSpc>
            </a:pPr>
            <a:endParaRPr lang="en-I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3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8296"/>
            <a:ext cx="2664296" cy="2095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794519"/>
          </a:xfrm>
        </p:spPr>
        <p:txBody>
          <a:bodyPr>
            <a:normAutofit/>
          </a:bodyPr>
          <a:lstStyle/>
          <a:p>
            <a:r>
              <a:rPr lang="en-IE" sz="4000" dirty="0">
                <a:latin typeface="Algerian" panose="04020705040A02060702" pitchFamily="82" charset="0"/>
              </a:rPr>
              <a:t>5. Wellbeing</a:t>
            </a:r>
            <a:endParaRPr lang="en-IE" sz="28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5328592" cy="393799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New focus for Junior Cycle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Whole school approach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Pastoral care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Promoting social cohesion and an inclusive atmosphere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2800" b="1" dirty="0">
                <a:solidFill>
                  <a:schemeClr val="tx1"/>
                </a:solidFill>
              </a:rPr>
              <a:t>Supporting positive mental health</a:t>
            </a:r>
          </a:p>
        </p:txBody>
      </p:sp>
      <p:sp>
        <p:nvSpPr>
          <p:cNvPr id="5" name="TextBox 4"/>
          <p:cNvSpPr txBox="1"/>
          <p:nvPr/>
        </p:nvSpPr>
        <p:spPr>
          <a:xfrm rot="585668">
            <a:off x="5820294" y="1724897"/>
            <a:ext cx="295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Responsibility</a:t>
            </a:r>
          </a:p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Empathy</a:t>
            </a:r>
          </a:p>
          <a:p>
            <a:r>
              <a:rPr lang="en-IE" sz="2800" b="1" dirty="0">
                <a:solidFill>
                  <a:srgbClr val="FFC000"/>
                </a:solidFill>
                <a:latin typeface="Lucida Calligraphy" panose="03010101010101010101" pitchFamily="66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7465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1"/>
            <a:ext cx="7408333" cy="3744416"/>
          </a:xfrm>
        </p:spPr>
        <p:txBody>
          <a:bodyPr/>
          <a:lstStyle/>
          <a:p>
            <a:r>
              <a:rPr lang="en-IE" dirty="0"/>
              <a:t>Proactive strategies</a:t>
            </a:r>
          </a:p>
          <a:p>
            <a:r>
              <a:rPr lang="en-IE" dirty="0"/>
              <a:t>Open communication</a:t>
            </a:r>
          </a:p>
          <a:p>
            <a:r>
              <a:rPr lang="en-IE" dirty="0"/>
              <a:t>Consistent monitoring</a:t>
            </a:r>
          </a:p>
          <a:p>
            <a:r>
              <a:rPr lang="en-IE" dirty="0"/>
              <a:t>Early identification of issues</a:t>
            </a:r>
          </a:p>
          <a:p>
            <a:r>
              <a:rPr lang="en-IE" dirty="0"/>
              <a:t>Early intervention</a:t>
            </a:r>
          </a:p>
          <a:p>
            <a:r>
              <a:rPr lang="en-IE" dirty="0"/>
              <a:t>Focus on wellbeing – around examinations</a:t>
            </a:r>
          </a:p>
          <a:p>
            <a:r>
              <a:rPr lang="en-IE" dirty="0"/>
              <a:t>Parental support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Wellbeing – Parental Support</a:t>
            </a:r>
          </a:p>
        </p:txBody>
      </p:sp>
    </p:spTree>
    <p:extLst>
      <p:ext uri="{BB962C8B-B14F-4D97-AF65-F5344CB8AC3E}">
        <p14:creationId xmlns:p14="http://schemas.microsoft.com/office/powerpoint/2010/main" val="86514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3161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bg1"/>
                </a:solidFill>
                <a:latin typeface="Algerian" panose="04020705040A02060702" pitchFamily="82" charset="0"/>
              </a:rPr>
              <a:t>Any Questions??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4968552" cy="29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74050A-F7C3-40AC-8A41-D432B107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591056"/>
            <a:ext cx="8092421" cy="4535107"/>
          </a:xfrm>
        </p:spPr>
        <p:txBody>
          <a:bodyPr>
            <a:normAutofit/>
          </a:bodyPr>
          <a:lstStyle/>
          <a:p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sz="2800" dirty="0">
                <a:hlinkClick r:id="rId3"/>
              </a:rPr>
              <a:t>fifthyeardean1920@newbridge-college.ie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(045</a:t>
            </a:r>
            <a:r>
              <a:rPr lang="en-GB" sz="2800" b="1"/>
              <a:t>) 487249</a:t>
            </a:r>
            <a:endParaRPr lang="en-GB" sz="2800" b="1" dirty="0"/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sixthyeardean1920@newbridge-college.ie</a:t>
            </a: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(045) 487292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9F62F-0DC0-46F8-9DB3-D9183ED6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Dean Contact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6E739-4D39-49DA-AED5-BC57FF2DE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513409"/>
            <a:ext cx="1667073" cy="1656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EE1FA-FA3E-4873-8D79-EC23B20CB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510048"/>
            <a:ext cx="1676586" cy="16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176D10-D3EA-460F-A603-543B5F28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5400" b="1" dirty="0"/>
              <a:t>Supporting students with additional needs in Newbridge College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059A7-A812-4953-8827-0FA4162115A7}"/>
              </a:ext>
            </a:extLst>
          </p:cNvPr>
          <p:cNvSpPr/>
          <p:nvPr/>
        </p:nvSpPr>
        <p:spPr>
          <a:xfrm>
            <a:off x="1691680" y="792836"/>
            <a:ext cx="5837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800" b="1" dirty="0">
                <a:solidFill>
                  <a:schemeClr val="bg1"/>
                </a:solidFill>
                <a:latin typeface="+mj-lt"/>
              </a:rPr>
              <a:t>Newbridge College </a:t>
            </a:r>
          </a:p>
        </p:txBody>
      </p:sp>
    </p:spTree>
    <p:extLst>
      <p:ext uri="{BB962C8B-B14F-4D97-AF65-F5344CB8AC3E}">
        <p14:creationId xmlns:p14="http://schemas.microsoft.com/office/powerpoint/2010/main" val="154211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3CAF6-5601-4EE7-A366-514C55CB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424935" cy="4608512"/>
          </a:xfrm>
        </p:spPr>
        <p:txBody>
          <a:bodyPr>
            <a:normAutofit/>
          </a:bodyPr>
          <a:lstStyle/>
          <a:p>
            <a:r>
              <a:rPr lang="en-IE" dirty="0"/>
              <a:t>SENCO 1</a:t>
            </a:r>
            <a:r>
              <a:rPr lang="en-IE" baseline="30000" dirty="0"/>
              <a:t>st-3rd </a:t>
            </a:r>
            <a:r>
              <a:rPr lang="en-IE" dirty="0"/>
              <a:t> Ms Geraldine Mc Dermott</a:t>
            </a:r>
          </a:p>
          <a:p>
            <a:r>
              <a:rPr lang="en-IE" dirty="0"/>
              <a:t>SENCO 4</a:t>
            </a:r>
            <a:r>
              <a:rPr lang="en-IE" baseline="30000" dirty="0"/>
              <a:t>th-6th </a:t>
            </a:r>
            <a:r>
              <a:rPr lang="en-IE" dirty="0"/>
              <a:t> Ms Jennifer Little</a:t>
            </a:r>
          </a:p>
          <a:p>
            <a:r>
              <a:rPr lang="en-IE" dirty="0"/>
              <a:t>SET team of teachers who focus on learning support</a:t>
            </a:r>
          </a:p>
          <a:p>
            <a:r>
              <a:rPr lang="en-IE" dirty="0"/>
              <a:t>SNA</a:t>
            </a:r>
          </a:p>
          <a:p>
            <a:r>
              <a:rPr lang="en-IE" dirty="0"/>
              <a:t>All students have support from subject teachers, Deans, mentors, school counsellors, school nurse, chaplains, Principal, Deputy Principals, school office, other staff and adults leading extra curricular activities</a:t>
            </a:r>
          </a:p>
          <a:p>
            <a:r>
              <a:rPr lang="en-IE" dirty="0"/>
              <a:t>SPHE/RSE</a:t>
            </a:r>
          </a:p>
          <a:p>
            <a:r>
              <a:rPr lang="en-IE" dirty="0"/>
              <a:t>Events organised during the school year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1B9690-81B6-4C38-B114-7E468FC5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rgbClr val="262626"/>
                </a:solidFill>
              </a:rPr>
              <a:t>Supporting Students with additional needs in Newbridge College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8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DAC72-178B-4F9B-898A-88C83F1E8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" b="8497"/>
          <a:stretch/>
        </p:blipFill>
        <p:spPr>
          <a:xfrm>
            <a:off x="3789435" y="2089909"/>
            <a:ext cx="5202578" cy="45857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C86E5-BED6-4F3B-BC43-4A0C7403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7" y="2454973"/>
            <a:ext cx="4420013" cy="4220660"/>
          </a:xfrm>
        </p:spPr>
        <p:txBody>
          <a:bodyPr>
            <a:normAutofit/>
          </a:bodyPr>
          <a:lstStyle/>
          <a:p>
            <a:r>
              <a:rPr lang="en-US" dirty="0"/>
              <a:t>Resources prioritised based on needs</a:t>
            </a:r>
          </a:p>
          <a:p>
            <a:r>
              <a:rPr lang="en-US" dirty="0"/>
              <a:t>Needs evidenced in several ways</a:t>
            </a:r>
          </a:p>
          <a:p>
            <a:r>
              <a:rPr lang="en-US" dirty="0"/>
              <a:t>Screening and testing 1st and 2nd year</a:t>
            </a:r>
          </a:p>
          <a:p>
            <a:r>
              <a:rPr lang="en-US" dirty="0"/>
              <a:t>Inclusion is a key principle</a:t>
            </a:r>
          </a:p>
          <a:p>
            <a:r>
              <a:rPr lang="en-US" dirty="0"/>
              <a:t>Co-teaching/support teacher in class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9A3B6-AE0B-4F80-A903-246F00F2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model of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95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3C93A5-A676-4637-AB02-C1E5C53D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role of schools in RACE for Junior and Leaving Certificate</a:t>
            </a:r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98183CB-9E80-4DAC-9386-847AFC088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96500"/>
              </p:ext>
            </p:extLst>
          </p:nvPr>
        </p:nvGraphicFramePr>
        <p:xfrm>
          <a:off x="457200" y="2492896"/>
          <a:ext cx="83632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04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FF13D-F21D-425C-9655-D8709BF7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Working with parents</a:t>
            </a:r>
            <a:endParaRPr lang="en-GB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44EE1D2-B7E3-4119-8386-AA885D684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62177"/>
              </p:ext>
            </p:extLst>
          </p:nvPr>
        </p:nvGraphicFramePr>
        <p:xfrm>
          <a:off x="318356" y="2420888"/>
          <a:ext cx="85072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48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016223"/>
          </a:xfrm>
        </p:spPr>
        <p:txBody>
          <a:bodyPr/>
          <a:lstStyle/>
          <a:p>
            <a:r>
              <a:rPr lang="en-IE" i="1" dirty="0">
                <a:solidFill>
                  <a:schemeClr val="bg1"/>
                </a:solidFill>
              </a:rPr>
              <a:t>5 Core Dimensions to the role:</a:t>
            </a:r>
            <a:br>
              <a:rPr lang="en-IE" i="1" dirty="0">
                <a:solidFill>
                  <a:schemeClr val="bg1"/>
                </a:solidFill>
              </a:rPr>
            </a:br>
            <a:endParaRPr lang="en-IE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6048672" cy="3960440"/>
          </a:xfrm>
        </p:spPr>
        <p:txBody>
          <a:bodyPr>
            <a:normAutofit/>
          </a:bodyPr>
          <a:lstStyle/>
          <a:p>
            <a:endParaRPr lang="en-IE" sz="1100" i="1" dirty="0">
              <a:solidFill>
                <a:srgbClr val="C00000"/>
              </a:solidFill>
            </a:endParaRPr>
          </a:p>
          <a:p>
            <a:pPr lvl="1" algn="just"/>
            <a:r>
              <a:rPr lang="en-IE" sz="3200" b="1" dirty="0">
                <a:solidFill>
                  <a:schemeClr val="tx1"/>
                </a:solidFill>
              </a:rPr>
              <a:t>1. Academic tracking</a:t>
            </a:r>
          </a:p>
          <a:p>
            <a:pPr lvl="1" algn="just"/>
            <a:r>
              <a:rPr lang="en-IE" sz="3200" b="1" dirty="0">
                <a:solidFill>
                  <a:schemeClr val="tx1"/>
                </a:solidFill>
              </a:rPr>
              <a:t>2. Behaviour Management</a:t>
            </a:r>
          </a:p>
          <a:p>
            <a:pPr lvl="1" algn="just"/>
            <a:r>
              <a:rPr lang="en-IE" sz="3200" b="1" dirty="0">
                <a:solidFill>
                  <a:schemeClr val="tx1"/>
                </a:solidFill>
              </a:rPr>
              <a:t>3. Operational</a:t>
            </a:r>
          </a:p>
          <a:p>
            <a:pPr lvl="1" algn="just"/>
            <a:r>
              <a:rPr lang="en-IE" sz="3200" b="1" dirty="0">
                <a:solidFill>
                  <a:schemeClr val="tx1"/>
                </a:solidFill>
              </a:rPr>
              <a:t>4. Year Group Spirit</a:t>
            </a:r>
          </a:p>
          <a:p>
            <a:pPr lvl="1" algn="just"/>
            <a:r>
              <a:rPr lang="en-IE" sz="3200" b="1" dirty="0">
                <a:solidFill>
                  <a:schemeClr val="tx1"/>
                </a:solidFill>
              </a:rPr>
              <a:t>5. Wellbeing</a:t>
            </a:r>
          </a:p>
          <a:p>
            <a:pPr marL="514350" indent="-514350">
              <a:buAutoNum type="arabicPeriod"/>
            </a:pPr>
            <a:endParaRPr lang="en-IE" dirty="0"/>
          </a:p>
          <a:p>
            <a:pPr marL="514350" indent="-514350"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091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3720</TotalTime>
  <Words>879</Words>
  <Application>Microsoft Office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 CENA</vt:lpstr>
      <vt:lpstr>Arial</vt:lpstr>
      <vt:lpstr>Calibri</vt:lpstr>
      <vt:lpstr>Candara</vt:lpstr>
      <vt:lpstr>Lucida Calligraphy</vt:lpstr>
      <vt:lpstr>Symbol</vt:lpstr>
      <vt:lpstr>Waveform</vt:lpstr>
      <vt:lpstr>Welcome</vt:lpstr>
      <vt:lpstr>PowerPoint Presentation</vt:lpstr>
      <vt:lpstr>Dean Contact Details</vt:lpstr>
      <vt:lpstr>PowerPoint Presentation</vt:lpstr>
      <vt:lpstr>Supporting Students with additional needs in Newbridge College</vt:lpstr>
      <vt:lpstr>General model of allocation</vt:lpstr>
      <vt:lpstr>The role of schools in RACE for Junior and Leaving Certificate</vt:lpstr>
      <vt:lpstr>Working with parents</vt:lpstr>
      <vt:lpstr>5 Core Dimensions to the role: </vt:lpstr>
      <vt:lpstr>Mentoring in Newbridge College</vt:lpstr>
      <vt:lpstr>What is Mentoring?</vt:lpstr>
      <vt:lpstr>How Mentoring Works…</vt:lpstr>
      <vt:lpstr>Study Skills Seminars</vt:lpstr>
      <vt:lpstr>Study &amp; Homework</vt:lpstr>
      <vt:lpstr>Assessment</vt:lpstr>
      <vt:lpstr>Uniform</vt:lpstr>
      <vt:lpstr>2. Behaviour</vt:lpstr>
      <vt:lpstr>Respect</vt:lpstr>
      <vt:lpstr>Restorative Practices</vt:lpstr>
      <vt:lpstr>Anti-bullying &amp; Cyberbullying</vt:lpstr>
      <vt:lpstr>Punctuality</vt:lpstr>
      <vt:lpstr>Signing – in/out</vt:lpstr>
      <vt:lpstr>4. Year Group RETREATS</vt:lpstr>
      <vt:lpstr>5. Wellbeing</vt:lpstr>
      <vt:lpstr>Wellbeing – Parental Support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Deirdre</dc:creator>
  <cp:lastModifiedBy>Brian Howard</cp:lastModifiedBy>
  <cp:revision>78</cp:revision>
  <cp:lastPrinted>2019-08-28T13:51:00Z</cp:lastPrinted>
  <dcterms:created xsi:type="dcterms:W3CDTF">2016-08-29T20:09:36Z</dcterms:created>
  <dcterms:modified xsi:type="dcterms:W3CDTF">2019-09-05T11:00:55Z</dcterms:modified>
</cp:coreProperties>
</file>