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59" r:id="rId8"/>
    <p:sldId id="258" r:id="rId9"/>
    <p:sldId id="260" r:id="rId10"/>
    <p:sldId id="262" r:id="rId11"/>
    <p:sldId id="263" r:id="rId12"/>
    <p:sldId id="265" r:id="rId13"/>
    <p:sldId id="264"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7BC84E-7039-4E43-85D2-4EA25B5E3075}" v="13" dt="2022-02-04T20:25:08.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30" d="100"/>
          <a:sy n="130" d="100"/>
        </p:scale>
        <p:origin x="-18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clan Corbett" userId="S::dcorbett@newbridge-college.ie::26b5557d-53d4-4ea0-baa9-4b9c67e08c0a" providerId="AD" clId="Web-{E27BC84E-7039-4E43-85D2-4EA25B5E3075}"/>
    <pc:docChg chg="modSld">
      <pc:chgData name="Declan Corbett" userId="S::dcorbett@newbridge-college.ie::26b5557d-53d4-4ea0-baa9-4b9c67e08c0a" providerId="AD" clId="Web-{E27BC84E-7039-4E43-85D2-4EA25B5E3075}" dt="2022-02-04T20:25:08.075" v="12" actId="20577"/>
      <pc:docMkLst>
        <pc:docMk/>
      </pc:docMkLst>
      <pc:sldChg chg="modSp">
        <pc:chgData name="Declan Corbett" userId="S::dcorbett@newbridge-college.ie::26b5557d-53d4-4ea0-baa9-4b9c67e08c0a" providerId="AD" clId="Web-{E27BC84E-7039-4E43-85D2-4EA25B5E3075}" dt="2022-02-04T20:25:08.075" v="12" actId="20577"/>
        <pc:sldMkLst>
          <pc:docMk/>
          <pc:sldMk cId="412814850" sldId="261"/>
        </pc:sldMkLst>
        <pc:spChg chg="mod">
          <ac:chgData name="Declan Corbett" userId="S::dcorbett@newbridge-college.ie::26b5557d-53d4-4ea0-baa9-4b9c67e08c0a" providerId="AD" clId="Web-{E27BC84E-7039-4E43-85D2-4EA25B5E3075}" dt="2022-02-04T20:25:08.075" v="12" actId="20577"/>
          <ac:spMkLst>
            <pc:docMk/>
            <pc:sldMk cId="412814850" sldId="261"/>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C307E37C-FF87-4C7F-828B-B7E0BE203C48}" type="datetimeFigureOut">
              <a:rPr lang="en-IE" smtClean="0"/>
              <a:t>04/02/2022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383215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307E37C-FF87-4C7F-828B-B7E0BE203C48}" type="datetimeFigureOut">
              <a:rPr lang="en-IE" smtClean="0"/>
              <a:t>04/02/2022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383959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307E37C-FF87-4C7F-828B-B7E0BE203C48}" type="datetimeFigureOut">
              <a:rPr lang="en-IE" smtClean="0"/>
              <a:t>04/02/2022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16120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307E37C-FF87-4C7F-828B-B7E0BE203C48}" type="datetimeFigureOut">
              <a:rPr lang="en-IE" smtClean="0"/>
              <a:t>04/02/2022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76813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07E37C-FF87-4C7F-828B-B7E0BE203C48}" type="datetimeFigureOut">
              <a:rPr lang="en-IE" smtClean="0"/>
              <a:t>04/02/2022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41596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C307E37C-FF87-4C7F-828B-B7E0BE203C48}" type="datetimeFigureOut">
              <a:rPr lang="en-IE" smtClean="0"/>
              <a:t>04/02/2022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23564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C307E37C-FF87-4C7F-828B-B7E0BE203C48}" type="datetimeFigureOut">
              <a:rPr lang="en-IE" smtClean="0"/>
              <a:t>04/02/2022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139996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C307E37C-FF87-4C7F-828B-B7E0BE203C48}" type="datetimeFigureOut">
              <a:rPr lang="en-IE" smtClean="0"/>
              <a:t>04/02/2022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339463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7E37C-FF87-4C7F-828B-B7E0BE203C48}" type="datetimeFigureOut">
              <a:rPr lang="en-IE" smtClean="0"/>
              <a:t>04/02/2022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214477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07E37C-FF87-4C7F-828B-B7E0BE203C48}" type="datetimeFigureOut">
              <a:rPr lang="en-IE" smtClean="0"/>
              <a:t>04/02/2022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187565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07E37C-FF87-4C7F-828B-B7E0BE203C48}" type="datetimeFigureOut">
              <a:rPr lang="en-IE" smtClean="0"/>
              <a:t>04/02/2022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AB425F4-4D14-4196-9228-1343C31C17C4}" type="slidenum">
              <a:rPr lang="en-IE" smtClean="0"/>
              <a:t>‹#›</a:t>
            </a:fld>
            <a:endParaRPr lang="en-IE"/>
          </a:p>
        </p:txBody>
      </p:sp>
    </p:spTree>
    <p:extLst>
      <p:ext uri="{BB962C8B-B14F-4D97-AF65-F5344CB8AC3E}">
        <p14:creationId xmlns:p14="http://schemas.microsoft.com/office/powerpoint/2010/main" val="157364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7E37C-FF87-4C7F-828B-B7E0BE203C48}" type="datetimeFigureOut">
              <a:rPr lang="en-IE" smtClean="0"/>
              <a:t>04/02/2022</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425F4-4D14-4196-9228-1343C31C17C4}" type="slidenum">
              <a:rPr lang="en-IE" smtClean="0"/>
              <a:t>‹#›</a:t>
            </a:fld>
            <a:endParaRPr lang="en-IE"/>
          </a:p>
        </p:txBody>
      </p:sp>
    </p:spTree>
    <p:extLst>
      <p:ext uri="{BB962C8B-B14F-4D97-AF65-F5344CB8AC3E}">
        <p14:creationId xmlns:p14="http://schemas.microsoft.com/office/powerpoint/2010/main" val="919328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pp.euplf.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fa.ie/travel/travel-advice/a-z-list-of-countries/ital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aturation sat="10000"/>
                    </a14:imgEffect>
                  </a14:imgLayer>
                </a14:imgProps>
              </a:ext>
              <a:ext uri="{28A0092B-C50C-407E-A947-70E740481C1C}">
                <a14:useLocalDpi xmlns:a14="http://schemas.microsoft.com/office/drawing/2010/main" val="0"/>
              </a:ext>
            </a:extLst>
          </a:blip>
          <a:stretch>
            <a:fillRect/>
          </a:stretch>
        </p:blipFill>
        <p:spPr>
          <a:xfrm>
            <a:off x="0" y="441228"/>
            <a:ext cx="4981341" cy="5908675"/>
          </a:xfrm>
          <a:prstGeom prst="rect">
            <a:avLst/>
          </a:prstGeom>
        </p:spPr>
      </p:pic>
      <p:sp>
        <p:nvSpPr>
          <p:cNvPr id="2" name="Title 1"/>
          <p:cNvSpPr>
            <a:spLocks noGrp="1"/>
          </p:cNvSpPr>
          <p:nvPr>
            <p:ph type="ctrTitle"/>
          </p:nvPr>
        </p:nvSpPr>
        <p:spPr/>
        <p:txBody>
          <a:bodyPr/>
          <a:lstStyle/>
          <a:p>
            <a:r>
              <a:rPr lang="en-IE" dirty="0"/>
              <a:t>Newbridge College Ski Trip 2022</a:t>
            </a:r>
          </a:p>
        </p:txBody>
      </p:sp>
      <p:sp>
        <p:nvSpPr>
          <p:cNvPr id="3" name="Subtitle 2"/>
          <p:cNvSpPr>
            <a:spLocks noGrp="1"/>
          </p:cNvSpPr>
          <p:nvPr>
            <p:ph type="subTitle" idx="1"/>
          </p:nvPr>
        </p:nvSpPr>
        <p:spPr/>
        <p:txBody>
          <a:bodyPr/>
          <a:lstStyle/>
          <a:p>
            <a:r>
              <a:rPr lang="en-IE" dirty="0"/>
              <a:t>Folgaria Italy</a:t>
            </a:r>
          </a:p>
          <a:p>
            <a:r>
              <a:rPr lang="en-IE" dirty="0"/>
              <a:t>19 February – 26 February</a:t>
            </a:r>
          </a:p>
        </p:txBody>
      </p:sp>
    </p:spTree>
    <p:extLst>
      <p:ext uri="{BB962C8B-B14F-4D97-AF65-F5344CB8AC3E}">
        <p14:creationId xmlns:p14="http://schemas.microsoft.com/office/powerpoint/2010/main" val="75211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a:t>Diets Allergies &amp; Medical</a:t>
            </a:r>
          </a:p>
        </p:txBody>
      </p:sp>
      <p:sp>
        <p:nvSpPr>
          <p:cNvPr id="6" name="Content Placeholder 5"/>
          <p:cNvSpPr>
            <a:spLocks noGrp="1"/>
          </p:cNvSpPr>
          <p:nvPr>
            <p:ph idx="1"/>
          </p:nvPr>
        </p:nvSpPr>
        <p:spPr/>
        <p:txBody>
          <a:bodyPr/>
          <a:lstStyle/>
          <a:p>
            <a:r>
              <a:rPr lang="en-IE" dirty="0"/>
              <a:t>Nearest hospital is half an hour away</a:t>
            </a:r>
          </a:p>
          <a:p>
            <a:r>
              <a:rPr lang="en-IE" dirty="0"/>
              <a:t>Procedures for accidents on the mountain will be given to the students </a:t>
            </a:r>
            <a:r>
              <a:rPr lang="en-IE"/>
              <a:t>in Italy</a:t>
            </a:r>
            <a:endParaRPr lang="en-IE" dirty="0"/>
          </a:p>
        </p:txBody>
      </p:sp>
    </p:spTree>
    <p:extLst>
      <p:ext uri="{BB962C8B-B14F-4D97-AF65-F5344CB8AC3E}">
        <p14:creationId xmlns:p14="http://schemas.microsoft.com/office/powerpoint/2010/main" val="1590072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660"/>
          </a:xfrm>
        </p:spPr>
        <p:txBody>
          <a:bodyPr>
            <a:normAutofit/>
          </a:bodyPr>
          <a:lstStyle/>
          <a:p>
            <a:r>
              <a:rPr lang="en-IE" sz="2400" b="1" dirty="0"/>
              <a:t>Procedure for accidents on the mountain while in ski lessons with the instructors.</a:t>
            </a:r>
          </a:p>
        </p:txBody>
      </p:sp>
      <p:sp>
        <p:nvSpPr>
          <p:cNvPr id="3" name="Content Placeholder 2"/>
          <p:cNvSpPr>
            <a:spLocks noGrp="1"/>
          </p:cNvSpPr>
          <p:nvPr>
            <p:ph idx="1"/>
          </p:nvPr>
        </p:nvSpPr>
        <p:spPr>
          <a:xfrm>
            <a:off x="838200" y="1512916"/>
            <a:ext cx="10515600" cy="4664047"/>
          </a:xfrm>
        </p:spPr>
        <p:txBody>
          <a:bodyPr>
            <a:normAutofit fontScale="40000" lnSpcReduction="20000"/>
          </a:bodyPr>
          <a:lstStyle/>
          <a:p>
            <a:r>
              <a:rPr lang="en-IE" dirty="0"/>
              <a:t>The ski instructor is in charge of the ski group at all times.</a:t>
            </a:r>
            <a:endParaRPr lang="en-IE" b="1" dirty="0"/>
          </a:p>
          <a:p>
            <a:r>
              <a:rPr lang="en-IE" dirty="0"/>
              <a:t>Students must abide by the rules of the ski slopes at all times and take instruction from the ski instructor without question.</a:t>
            </a:r>
            <a:endParaRPr lang="en-IE" b="1" dirty="0"/>
          </a:p>
          <a:p>
            <a:r>
              <a:rPr lang="en-IE" dirty="0"/>
              <a:t>Skiing -no free skiing at any time – students must be supervised at all times on the slopes.</a:t>
            </a:r>
            <a:endParaRPr lang="en-IE" b="1" dirty="0"/>
          </a:p>
          <a:p>
            <a:r>
              <a:rPr lang="en-IE" dirty="0"/>
              <a:t>(Each individual is responsible for the people skiing in front of them and must not ski into the path of the skier in front of them – they do not worry about the skiers behind as the same rule applies to the skier behind to watch the skier in front of them)</a:t>
            </a:r>
            <a:endParaRPr lang="en-IE" b="1" dirty="0"/>
          </a:p>
          <a:p>
            <a:r>
              <a:rPr lang="en-IE" dirty="0"/>
              <a:t>If a student has an accident the Ski Instructor will take charge and contact the ski medical mountain rescue team and the Ski School.</a:t>
            </a:r>
            <a:endParaRPr lang="en-IE" b="1" dirty="0"/>
          </a:p>
          <a:p>
            <a:r>
              <a:rPr lang="en-IE" dirty="0"/>
              <a:t>The ski school will contact the Newbridge College leader and the topflight representative and let us know what the suspected injury is and where the student will be taken to depending on the part of the mountain they are on.  We (Newbridge College) will meet the medical team with the student asap.</a:t>
            </a:r>
            <a:endParaRPr lang="en-IE" b="1" dirty="0"/>
          </a:p>
          <a:p>
            <a:r>
              <a:rPr lang="en-IE" dirty="0"/>
              <a:t>Students will have the phone number for the teacher on duty as we will supply the duty phone number to all students and teachers on the trip. The students will be instructed that they must not contact anyone about the accident except for the teacher. </a:t>
            </a:r>
            <a:endParaRPr lang="en-IE" b="1" dirty="0"/>
          </a:p>
          <a:p>
            <a:r>
              <a:rPr lang="en-IE" dirty="0"/>
              <a:t>We will contact the parents of the student injured and let them know what the injury is.  We need to establish what the injury is and firstly make the injured student with the medical situation our priority.  It is imperative that no students contact Ireland as we want the injured student parents to hear about the injury from us with the correct medical information and not from a third party.</a:t>
            </a:r>
            <a:endParaRPr lang="en-IE" b="1" dirty="0"/>
          </a:p>
          <a:p>
            <a:r>
              <a:rPr lang="en-IE" dirty="0"/>
              <a:t>This can be a very stressful time for the injured student’s parent/s and they must be furnished with the correct information at all times. </a:t>
            </a:r>
            <a:endParaRPr lang="en-IE" b="1" dirty="0"/>
          </a:p>
          <a:p>
            <a:r>
              <a:rPr lang="en-IE" dirty="0"/>
              <a:t>Parents need the correct medical diagnosis to be relayed by phone from either Dolores/Declan/Dave or the medical team looking after their son/daughter.</a:t>
            </a:r>
            <a:endParaRPr lang="en-IE" b="1" dirty="0"/>
          </a:p>
          <a:p>
            <a:r>
              <a:rPr lang="en-IE" dirty="0"/>
              <a:t>We understand that the students will be worried about their friend but we will keep them informed.  We need to keep them calm and as relaxed as possible and be understanding as they could be very frightened.   We will of course make sure that the other students in the group are looked after and taken down the mountain safely.  </a:t>
            </a:r>
            <a:endParaRPr lang="en-IE" b="1" dirty="0"/>
          </a:p>
          <a:p>
            <a:r>
              <a:rPr lang="en-IE" dirty="0"/>
              <a:t>We will inform as soon as is possible our headmaster or a deputy principal of all accident taking into account the need to attend to the injured student as our priority.</a:t>
            </a:r>
            <a:endParaRPr lang="en-IE" b="1" dirty="0"/>
          </a:p>
          <a:p>
            <a:pPr marL="0" indent="0">
              <a:buNone/>
            </a:pPr>
            <a:r>
              <a:rPr lang="en-IE" dirty="0"/>
              <a:t>Dolores Quinn/Declan Corbett/David Brew.</a:t>
            </a:r>
          </a:p>
          <a:p>
            <a:endParaRPr lang="en-IE" dirty="0"/>
          </a:p>
        </p:txBody>
      </p:sp>
    </p:spTree>
    <p:extLst>
      <p:ext uri="{BB962C8B-B14F-4D97-AF65-F5344CB8AC3E}">
        <p14:creationId xmlns:p14="http://schemas.microsoft.com/office/powerpoint/2010/main" val="227141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EU Digital Passenger Locator Form</a:t>
            </a:r>
          </a:p>
        </p:txBody>
      </p:sp>
      <p:sp>
        <p:nvSpPr>
          <p:cNvPr id="3" name="Content Placeholder 2"/>
          <p:cNvSpPr>
            <a:spLocks noGrp="1"/>
          </p:cNvSpPr>
          <p:nvPr>
            <p:ph idx="1"/>
          </p:nvPr>
        </p:nvSpPr>
        <p:spPr>
          <a:xfrm>
            <a:off x="838200" y="1825626"/>
            <a:ext cx="10359044" cy="3096540"/>
          </a:xfrm>
        </p:spPr>
        <p:txBody>
          <a:bodyPr>
            <a:normAutofit/>
          </a:bodyPr>
          <a:lstStyle/>
          <a:p>
            <a:r>
              <a:rPr lang="en-IE" sz="1800" dirty="0"/>
              <a:t>From February 1</a:t>
            </a:r>
            <a:r>
              <a:rPr lang="en-IE" sz="1800" baseline="30000" dirty="0"/>
              <a:t>st</a:t>
            </a:r>
            <a:r>
              <a:rPr lang="en-IE" sz="1800" dirty="0"/>
              <a:t> those arriving from the EU </a:t>
            </a:r>
            <a:r>
              <a:rPr lang="en-IE" sz="1800" dirty="0">
                <a:solidFill>
                  <a:srgbClr val="FF0000"/>
                </a:solidFill>
              </a:rPr>
              <a:t>are exempt </a:t>
            </a:r>
            <a:r>
              <a:rPr lang="en-IE" sz="1800" dirty="0"/>
              <a:t>from having to provide a negative antigen test (taken within 24 hours prior to arrival) or PCR test (taken within 48 hours prior to arrival)</a:t>
            </a:r>
          </a:p>
          <a:p>
            <a:endParaRPr lang="en-IE" dirty="0"/>
          </a:p>
          <a:p>
            <a:r>
              <a:rPr lang="en-IE" dirty="0"/>
              <a:t>Must be filled out by the passenger</a:t>
            </a:r>
          </a:p>
          <a:p>
            <a:r>
              <a:rPr lang="en-IE" dirty="0"/>
              <a:t>Print the Locator Form</a:t>
            </a:r>
          </a:p>
          <a:p>
            <a:r>
              <a:rPr lang="en-IE" dirty="0"/>
              <a:t>Have a copy on the phone</a:t>
            </a:r>
          </a:p>
        </p:txBody>
      </p:sp>
      <p:sp>
        <p:nvSpPr>
          <p:cNvPr id="4" name="TextBox 3"/>
          <p:cNvSpPr txBox="1"/>
          <p:nvPr/>
        </p:nvSpPr>
        <p:spPr>
          <a:xfrm>
            <a:off x="1596044" y="4922165"/>
            <a:ext cx="6966065" cy="1477328"/>
          </a:xfrm>
          <a:prstGeom prst="rect">
            <a:avLst/>
          </a:prstGeom>
          <a:noFill/>
        </p:spPr>
        <p:txBody>
          <a:bodyPr wrap="square" rtlCol="0">
            <a:spAutoFit/>
          </a:bodyPr>
          <a:lstStyle/>
          <a:p>
            <a:r>
              <a:rPr lang="en-IE" dirty="0"/>
              <a:t>Here is the link</a:t>
            </a:r>
          </a:p>
          <a:p>
            <a:r>
              <a:rPr lang="en-IE" dirty="0">
                <a:hlinkClick r:id="rId2"/>
              </a:rPr>
              <a:t>https://app.euplf.eu/#/#</a:t>
            </a:r>
            <a:endParaRPr lang="en-IE" dirty="0"/>
          </a:p>
          <a:p>
            <a:endParaRPr lang="en-IE" dirty="0"/>
          </a:p>
          <a:p>
            <a:r>
              <a:rPr lang="en-IE" b="1" dirty="0">
                <a:solidFill>
                  <a:srgbClr val="FF0000"/>
                </a:solidFill>
              </a:rPr>
              <a:t>Must use Students e-mail not parents</a:t>
            </a:r>
          </a:p>
          <a:p>
            <a:endParaRPr lang="en-IE" dirty="0"/>
          </a:p>
        </p:txBody>
      </p:sp>
    </p:spTree>
    <p:extLst>
      <p:ext uri="{BB962C8B-B14F-4D97-AF65-F5344CB8AC3E}">
        <p14:creationId xmlns:p14="http://schemas.microsoft.com/office/powerpoint/2010/main" val="56647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a:t>Some details required for the Passenger Locator Form</a:t>
            </a:r>
          </a:p>
        </p:txBody>
      </p:sp>
      <p:sp>
        <p:nvSpPr>
          <p:cNvPr id="4" name="Content Placeholder 3"/>
          <p:cNvSpPr>
            <a:spLocks noGrp="1"/>
          </p:cNvSpPr>
          <p:nvPr>
            <p:ph sz="half" idx="1"/>
          </p:nvPr>
        </p:nvSpPr>
        <p:spPr/>
        <p:txBody>
          <a:bodyPr vert="horz" lIns="91440" tIns="45720" rIns="91440" bIns="45720" rtlCol="0" anchor="t">
            <a:normAutofit/>
          </a:bodyPr>
          <a:lstStyle/>
          <a:p>
            <a:pPr marL="0" indent="0">
              <a:buNone/>
            </a:pPr>
            <a:r>
              <a:rPr lang="en-IE" sz="2000" b="1" dirty="0"/>
              <a:t>Verona Flight arrives</a:t>
            </a:r>
          </a:p>
          <a:p>
            <a:r>
              <a:rPr lang="en-IE" sz="2000"/>
              <a:t>Provence Veneto</a:t>
            </a:r>
            <a:endParaRPr lang="en-IE" sz="2000">
              <a:cs typeface="Calibri"/>
            </a:endParaRPr>
          </a:p>
          <a:p>
            <a:pPr marL="0" indent="0">
              <a:buNone/>
            </a:pPr>
            <a:r>
              <a:rPr lang="en-IE" sz="2000" b="1" dirty="0"/>
              <a:t>Milan Flight arrives</a:t>
            </a:r>
          </a:p>
          <a:p>
            <a:r>
              <a:rPr lang="en-IE" sz="2000"/>
              <a:t>Provence: Lombardy</a:t>
            </a:r>
            <a:endParaRPr lang="en-IE" sz="2000">
              <a:cs typeface="Calibri"/>
            </a:endParaRPr>
          </a:p>
          <a:p>
            <a:pPr marL="0" indent="0">
              <a:buNone/>
            </a:pPr>
            <a:r>
              <a:rPr lang="en-IE" sz="2000" b="1" dirty="0"/>
              <a:t>Our Accommodation</a:t>
            </a:r>
          </a:p>
          <a:p>
            <a:r>
              <a:rPr lang="en-IE" sz="2000" dirty="0"/>
              <a:t>Provence: Trentino</a:t>
            </a:r>
          </a:p>
          <a:p>
            <a:pPr marL="0" indent="0">
              <a:buNone/>
            </a:pPr>
            <a:r>
              <a:rPr lang="en-IE" sz="2000" b="1" dirty="0"/>
              <a:t>Hotel</a:t>
            </a:r>
          </a:p>
          <a:p>
            <a:pPr marL="0" indent="0">
              <a:buNone/>
            </a:pPr>
            <a:r>
              <a:rPr lang="en-IE" sz="1200" dirty="0"/>
              <a:t>Hotel </a:t>
            </a:r>
            <a:r>
              <a:rPr lang="en-IE" sz="1200" dirty="0" err="1"/>
              <a:t>Miramonti</a:t>
            </a:r>
            <a:endParaRPr lang="en-IE" sz="1200" dirty="0"/>
          </a:p>
          <a:p>
            <a:pPr marL="0" indent="0">
              <a:buNone/>
            </a:pPr>
            <a:r>
              <a:rPr lang="en-IE" sz="1200" dirty="0"/>
              <a:t>Via Dante Alighieri 12</a:t>
            </a:r>
          </a:p>
          <a:p>
            <a:pPr marL="0" indent="0">
              <a:buNone/>
            </a:pPr>
            <a:r>
              <a:rPr lang="en-IE" sz="1200" dirty="0"/>
              <a:t>38064</a:t>
            </a:r>
          </a:p>
          <a:p>
            <a:pPr marL="0" indent="0">
              <a:buNone/>
            </a:pPr>
            <a:r>
              <a:rPr lang="en-IE" sz="1200" dirty="0"/>
              <a:t>Folgaria TN</a:t>
            </a:r>
          </a:p>
          <a:p>
            <a:endParaRPr lang="en-IE" sz="2000" dirty="0"/>
          </a:p>
          <a:p>
            <a:endParaRPr lang="en-IE" sz="2000"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859683" y="1690688"/>
            <a:ext cx="3619987" cy="2457363"/>
          </a:xfrm>
        </p:spPr>
      </p:pic>
    </p:spTree>
    <p:extLst>
      <p:ext uri="{BB962C8B-B14F-4D97-AF65-F5344CB8AC3E}">
        <p14:creationId xmlns:p14="http://schemas.microsoft.com/office/powerpoint/2010/main" val="41281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037320" cy="690591"/>
          </a:xfrm>
        </p:spPr>
        <p:txBody>
          <a:bodyPr>
            <a:normAutofit fontScale="90000"/>
          </a:bodyPr>
          <a:lstStyle/>
          <a:p>
            <a:r>
              <a:rPr lang="en-IE" dirty="0"/>
              <a:t>Depart Newbridge College</a:t>
            </a:r>
          </a:p>
        </p:txBody>
      </p:sp>
      <p:sp>
        <p:nvSpPr>
          <p:cNvPr id="3" name="Content Placeholder 2"/>
          <p:cNvSpPr>
            <a:spLocks noGrp="1"/>
          </p:cNvSpPr>
          <p:nvPr>
            <p:ph idx="1"/>
          </p:nvPr>
        </p:nvSpPr>
        <p:spPr>
          <a:xfrm>
            <a:off x="838200" y="1055716"/>
            <a:ext cx="9926782" cy="3790604"/>
          </a:xfrm>
        </p:spPr>
        <p:txBody>
          <a:bodyPr>
            <a:normAutofit lnSpcReduction="10000"/>
          </a:bodyPr>
          <a:lstStyle/>
          <a:p>
            <a:pPr marL="0" indent="0">
              <a:buNone/>
            </a:pPr>
            <a:r>
              <a:rPr lang="en-IE" b="1" dirty="0"/>
              <a:t>Saturday 19 February 2022</a:t>
            </a:r>
          </a:p>
          <a:p>
            <a:pPr marL="0" indent="0">
              <a:buNone/>
            </a:pPr>
            <a:r>
              <a:rPr lang="en-IE" dirty="0"/>
              <a:t>First Flight  Girls + 6 Boys</a:t>
            </a:r>
          </a:p>
          <a:p>
            <a:r>
              <a:rPr lang="en-IE" dirty="0"/>
              <a:t>3.30am Back Car Park Newbridge College</a:t>
            </a:r>
          </a:p>
          <a:p>
            <a:r>
              <a:rPr lang="en-IE" dirty="0"/>
              <a:t>Inform your supervising teacher that you have arrived</a:t>
            </a:r>
          </a:p>
          <a:p>
            <a:endParaRPr lang="en-IE" dirty="0"/>
          </a:p>
          <a:p>
            <a:pPr marL="0" indent="0">
              <a:buNone/>
            </a:pPr>
            <a:r>
              <a:rPr lang="en-IE" dirty="0"/>
              <a:t>Second Flight Boys</a:t>
            </a:r>
          </a:p>
          <a:p>
            <a:r>
              <a:rPr lang="en-IE" dirty="0"/>
              <a:t>4.30am Back Car Park Newbridge College</a:t>
            </a:r>
          </a:p>
          <a:p>
            <a:r>
              <a:rPr lang="en-IE" dirty="0"/>
              <a:t>Inform your supervising teacher that you have arrived</a:t>
            </a:r>
          </a:p>
          <a:p>
            <a:endParaRPr lang="en-IE" dirty="0"/>
          </a:p>
        </p:txBody>
      </p:sp>
      <p:sp>
        <p:nvSpPr>
          <p:cNvPr id="4" name="TextBox 3"/>
          <p:cNvSpPr txBox="1"/>
          <p:nvPr/>
        </p:nvSpPr>
        <p:spPr>
          <a:xfrm>
            <a:off x="955964" y="4962698"/>
            <a:ext cx="7157258" cy="1477328"/>
          </a:xfrm>
          <a:prstGeom prst="rect">
            <a:avLst/>
          </a:prstGeom>
          <a:noFill/>
        </p:spPr>
        <p:txBody>
          <a:bodyPr wrap="square" rtlCol="0">
            <a:spAutoFit/>
          </a:bodyPr>
          <a:lstStyle/>
          <a:p>
            <a:r>
              <a:rPr lang="en-IE" dirty="0"/>
              <a:t>Notes</a:t>
            </a:r>
          </a:p>
          <a:p>
            <a:pPr marL="285750" indent="-285750">
              <a:buFont typeface="Arial" panose="020B0604020202020204" pitchFamily="34" charset="0"/>
              <a:buChar char="•"/>
            </a:pPr>
            <a:r>
              <a:rPr lang="en-IE" b="1" dirty="0">
                <a:solidFill>
                  <a:srgbClr val="FF0000"/>
                </a:solidFill>
              </a:rPr>
              <a:t>If you are going straight to Dublin Airport you must let us know</a:t>
            </a:r>
          </a:p>
          <a:p>
            <a:pPr marL="285750" indent="-285750">
              <a:buFont typeface="Arial" panose="020B0604020202020204" pitchFamily="34" charset="0"/>
              <a:buChar char="•"/>
            </a:pPr>
            <a:r>
              <a:rPr lang="en-IE" b="1" dirty="0">
                <a:solidFill>
                  <a:srgbClr val="FF0000"/>
                </a:solidFill>
              </a:rPr>
              <a:t>If you are collecting your son/daughter from the airport please make sure you inform us at the time</a:t>
            </a:r>
          </a:p>
          <a:p>
            <a:pPr marL="285750" indent="-285750">
              <a:buFont typeface="Arial" panose="020B0604020202020204" pitchFamily="34" charset="0"/>
              <a:buChar char="•"/>
            </a:pPr>
            <a:r>
              <a:rPr lang="en-IE" dirty="0"/>
              <a:t>We can’t stop on the way up or back</a:t>
            </a:r>
          </a:p>
        </p:txBody>
      </p:sp>
    </p:spTree>
    <p:extLst>
      <p:ext uri="{BB962C8B-B14F-4D97-AF65-F5344CB8AC3E}">
        <p14:creationId xmlns:p14="http://schemas.microsoft.com/office/powerpoint/2010/main" val="411240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051473" cy="931660"/>
          </a:xfrm>
        </p:spPr>
        <p:txBody>
          <a:bodyPr/>
          <a:lstStyle/>
          <a:p>
            <a:r>
              <a:rPr lang="en-IE" dirty="0"/>
              <a:t>Flight Details</a:t>
            </a:r>
          </a:p>
        </p:txBody>
      </p:sp>
      <p:sp>
        <p:nvSpPr>
          <p:cNvPr id="3" name="Content Placeholder 2"/>
          <p:cNvSpPr>
            <a:spLocks noGrp="1"/>
          </p:cNvSpPr>
          <p:nvPr>
            <p:ph idx="1"/>
          </p:nvPr>
        </p:nvSpPr>
        <p:spPr>
          <a:xfrm>
            <a:off x="838200" y="1296786"/>
            <a:ext cx="10051473" cy="3765665"/>
          </a:xfrm>
        </p:spPr>
        <p:txBody>
          <a:bodyPr>
            <a:normAutofit/>
          </a:bodyPr>
          <a:lstStyle/>
          <a:p>
            <a:pPr marL="0" indent="0">
              <a:buNone/>
            </a:pPr>
            <a:r>
              <a:rPr lang="en-IE" sz="2000" b="1" dirty="0"/>
              <a:t>Girls Flight + 6 Boys Departure Times</a:t>
            </a:r>
          </a:p>
          <a:p>
            <a:r>
              <a:rPr lang="en-IE" sz="2000" dirty="0"/>
              <a:t>EI 412 Dublin to </a:t>
            </a:r>
            <a:r>
              <a:rPr lang="en-IE" sz="2000" b="1" dirty="0"/>
              <a:t>Verona</a:t>
            </a:r>
            <a:r>
              <a:rPr lang="en-IE" sz="2000" dirty="0"/>
              <a:t> 6.15 Saturday 19 February 2022(Arrive 10.00)</a:t>
            </a:r>
          </a:p>
          <a:p>
            <a:pPr marL="0" indent="0">
              <a:buNone/>
            </a:pPr>
            <a:r>
              <a:rPr lang="en-IE" sz="2000" dirty="0"/>
              <a:t>Return Flight</a:t>
            </a:r>
          </a:p>
          <a:p>
            <a:r>
              <a:rPr lang="en-IE" sz="2000" dirty="0"/>
              <a:t>EI 413 Verona to Dublin 10.45 Saturday 26 February 2022(Arrive 12.20)</a:t>
            </a:r>
          </a:p>
          <a:p>
            <a:endParaRPr lang="en-IE" sz="2000" dirty="0"/>
          </a:p>
          <a:p>
            <a:pPr marL="0" indent="0">
              <a:buNone/>
            </a:pPr>
            <a:r>
              <a:rPr lang="en-IE" sz="2000" b="1" dirty="0"/>
              <a:t>Boys Flight Departure Times</a:t>
            </a:r>
          </a:p>
          <a:p>
            <a:r>
              <a:rPr lang="en-IE" sz="2000" dirty="0"/>
              <a:t>EI 432 Dublin to </a:t>
            </a:r>
            <a:r>
              <a:rPr lang="en-IE" sz="2000" b="1" dirty="0"/>
              <a:t>Milan Linate </a:t>
            </a:r>
            <a:r>
              <a:rPr lang="en-IE" sz="2000" dirty="0"/>
              <a:t>7.15 Saturday 19 February 2022(11.00)</a:t>
            </a:r>
          </a:p>
          <a:p>
            <a:pPr marL="0" indent="0">
              <a:buNone/>
            </a:pPr>
            <a:r>
              <a:rPr lang="en-IE" sz="2000" dirty="0"/>
              <a:t>Return Flight</a:t>
            </a:r>
          </a:p>
          <a:p>
            <a:r>
              <a:rPr lang="en-IE" sz="2000" dirty="0"/>
              <a:t>EI 433 Milan Linate to Dublin 11.50 Saturday 26 February 2022(13.30)</a:t>
            </a:r>
          </a:p>
        </p:txBody>
      </p:sp>
      <p:sp>
        <p:nvSpPr>
          <p:cNvPr id="4" name="TextBox 3"/>
          <p:cNvSpPr txBox="1"/>
          <p:nvPr/>
        </p:nvSpPr>
        <p:spPr>
          <a:xfrm>
            <a:off x="931025" y="5224340"/>
            <a:ext cx="6799811" cy="1200329"/>
          </a:xfrm>
          <a:prstGeom prst="rect">
            <a:avLst/>
          </a:prstGeom>
          <a:noFill/>
        </p:spPr>
        <p:txBody>
          <a:bodyPr wrap="square" rtlCol="0">
            <a:spAutoFit/>
          </a:bodyPr>
          <a:lstStyle/>
          <a:p>
            <a:r>
              <a:rPr lang="en-IE" b="1" dirty="0"/>
              <a:t>Notes</a:t>
            </a:r>
          </a:p>
          <a:p>
            <a:r>
              <a:rPr lang="en-IE" dirty="0"/>
              <a:t>Both Flights Terminal 2</a:t>
            </a:r>
          </a:p>
          <a:p>
            <a:r>
              <a:rPr lang="en-IE" dirty="0"/>
              <a:t>20 Kg Max luggage</a:t>
            </a:r>
          </a:p>
          <a:p>
            <a:r>
              <a:rPr lang="en-IE" dirty="0"/>
              <a:t>8/10kg Cabin size</a:t>
            </a:r>
          </a:p>
        </p:txBody>
      </p:sp>
    </p:spTree>
    <p:extLst>
      <p:ext uri="{BB962C8B-B14F-4D97-AF65-F5344CB8AC3E}">
        <p14:creationId xmlns:p14="http://schemas.microsoft.com/office/powerpoint/2010/main" val="122175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EU Digital </a:t>
            </a:r>
            <a:r>
              <a:rPr lang="en-IE" b="1" dirty="0" err="1"/>
              <a:t>Covid</a:t>
            </a:r>
            <a:r>
              <a:rPr lang="en-IE" b="1" dirty="0"/>
              <a:t> Certificate</a:t>
            </a:r>
          </a:p>
        </p:txBody>
      </p:sp>
      <p:sp>
        <p:nvSpPr>
          <p:cNvPr id="3" name="Content Placeholder 2"/>
          <p:cNvSpPr>
            <a:spLocks noGrp="1"/>
          </p:cNvSpPr>
          <p:nvPr>
            <p:ph idx="1"/>
          </p:nvPr>
        </p:nvSpPr>
        <p:spPr>
          <a:xfrm>
            <a:off x="838200" y="1825625"/>
            <a:ext cx="9827029" cy="2447117"/>
          </a:xfrm>
        </p:spPr>
        <p:txBody>
          <a:bodyPr>
            <a:normAutofit/>
          </a:bodyPr>
          <a:lstStyle/>
          <a:p>
            <a:r>
              <a:rPr lang="en-IE" sz="2100" dirty="0"/>
              <a:t>NB: From 1st February 2022, the EU Digital </a:t>
            </a:r>
            <a:r>
              <a:rPr lang="en-IE" sz="2100" dirty="0" err="1"/>
              <a:t>Covid</a:t>
            </a:r>
            <a:r>
              <a:rPr lang="en-IE" sz="2100" dirty="0"/>
              <a:t> Certificate will be valid for 9 months from the most recent date of vaccination for entry to Italy. When in Italy, it will only be valid for 6 months from the most recent date of vaccination for access to shops, restaurants, leisure facilities and other services. Please read below for more details.</a:t>
            </a:r>
            <a:endParaRPr lang="en-IE" dirty="0"/>
          </a:p>
          <a:p>
            <a:r>
              <a:rPr lang="en-IE" dirty="0"/>
              <a:t>Students must have a printed copy and a digital copy</a:t>
            </a:r>
          </a:p>
        </p:txBody>
      </p:sp>
      <p:sp>
        <p:nvSpPr>
          <p:cNvPr id="4" name="TextBox 3"/>
          <p:cNvSpPr txBox="1"/>
          <p:nvPr/>
        </p:nvSpPr>
        <p:spPr>
          <a:xfrm>
            <a:off x="756458" y="4272742"/>
            <a:ext cx="9385069" cy="2031325"/>
          </a:xfrm>
          <a:prstGeom prst="rect">
            <a:avLst/>
          </a:prstGeom>
          <a:noFill/>
        </p:spPr>
        <p:txBody>
          <a:bodyPr wrap="square" rtlCol="0">
            <a:spAutoFit/>
          </a:bodyPr>
          <a:lstStyle/>
          <a:p>
            <a:r>
              <a:rPr lang="en-IE" dirty="0"/>
              <a:t>Notes</a:t>
            </a:r>
          </a:p>
          <a:p>
            <a:r>
              <a:rPr lang="en-IE" dirty="0"/>
              <a:t>All students must have a printed copy &amp; a digital copy on their phone of</a:t>
            </a:r>
          </a:p>
          <a:p>
            <a:pPr marL="285750" indent="-285750">
              <a:buFont typeface="Arial" panose="020B0604020202020204" pitchFamily="34" charset="0"/>
              <a:buChar char="•"/>
            </a:pPr>
            <a:r>
              <a:rPr lang="en-IE" dirty="0"/>
              <a:t>Passport</a:t>
            </a:r>
          </a:p>
          <a:p>
            <a:pPr marL="285750" indent="-285750">
              <a:buFont typeface="Arial" panose="020B0604020202020204" pitchFamily="34" charset="0"/>
              <a:buChar char="•"/>
            </a:pPr>
            <a:r>
              <a:rPr lang="en-IE" dirty="0"/>
              <a:t>E111(European Health Insurance Card) </a:t>
            </a:r>
          </a:p>
          <a:p>
            <a:pPr marL="285750" indent="-285750">
              <a:buFont typeface="Arial" panose="020B0604020202020204" pitchFamily="34" charset="0"/>
              <a:buChar char="•"/>
            </a:pPr>
            <a:r>
              <a:rPr lang="en-IE" dirty="0"/>
              <a:t>EU Digital </a:t>
            </a:r>
            <a:r>
              <a:rPr lang="en-IE" dirty="0" err="1"/>
              <a:t>Covid</a:t>
            </a:r>
            <a:r>
              <a:rPr lang="en-IE" dirty="0"/>
              <a:t> Certificate</a:t>
            </a:r>
          </a:p>
          <a:p>
            <a:pPr marL="285750" indent="-285750">
              <a:buFont typeface="Arial" panose="020B0604020202020204" pitchFamily="34" charset="0"/>
              <a:buChar char="•"/>
            </a:pPr>
            <a:r>
              <a:rPr lang="en-IE" dirty="0">
                <a:hlinkClick r:id="rId2"/>
              </a:rPr>
              <a:t>https://www.dfa.ie/travel/travel-advice/a-z-list-of-countries/italy/</a:t>
            </a:r>
            <a:endParaRPr lang="en-IE" dirty="0"/>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135470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Insurance</a:t>
            </a:r>
          </a:p>
        </p:txBody>
      </p:sp>
      <p:sp>
        <p:nvSpPr>
          <p:cNvPr id="3" name="Content Placeholder 2"/>
          <p:cNvSpPr>
            <a:spLocks noGrp="1"/>
          </p:cNvSpPr>
          <p:nvPr>
            <p:ph idx="1"/>
          </p:nvPr>
        </p:nvSpPr>
        <p:spPr/>
        <p:txBody>
          <a:bodyPr/>
          <a:lstStyle/>
          <a:p>
            <a:r>
              <a:rPr lang="en-IE" dirty="0"/>
              <a:t>Copies of the Insurance policies were emailed to you today along with notice of this meeting</a:t>
            </a:r>
          </a:p>
        </p:txBody>
      </p:sp>
    </p:spTree>
    <p:extLst>
      <p:ext uri="{BB962C8B-B14F-4D97-AF65-F5344CB8AC3E}">
        <p14:creationId xmlns:p14="http://schemas.microsoft.com/office/powerpoint/2010/main" val="100095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Ski Equipment</a:t>
            </a:r>
          </a:p>
        </p:txBody>
      </p:sp>
      <p:sp>
        <p:nvSpPr>
          <p:cNvPr id="4" name="Content Placeholder 3"/>
          <p:cNvSpPr>
            <a:spLocks noGrp="1"/>
          </p:cNvSpPr>
          <p:nvPr>
            <p:ph sz="half" idx="1"/>
          </p:nvPr>
        </p:nvSpPr>
        <p:spPr>
          <a:xfrm>
            <a:off x="838200" y="1825625"/>
            <a:ext cx="3833553" cy="2837815"/>
          </a:xfrm>
        </p:spPr>
        <p:txBody>
          <a:bodyPr>
            <a:normAutofit fontScale="92500" lnSpcReduction="10000"/>
          </a:bodyPr>
          <a:lstStyle/>
          <a:p>
            <a:pPr marL="0" indent="0">
              <a:buNone/>
            </a:pPr>
            <a:r>
              <a:rPr lang="en-IE" dirty="0"/>
              <a:t>Hired Equipment Provide</a:t>
            </a:r>
          </a:p>
          <a:p>
            <a:r>
              <a:rPr lang="en-IE" dirty="0"/>
              <a:t>Helmet</a:t>
            </a:r>
          </a:p>
          <a:p>
            <a:r>
              <a:rPr lang="en-IE" dirty="0"/>
              <a:t>Skis</a:t>
            </a:r>
          </a:p>
          <a:p>
            <a:r>
              <a:rPr lang="en-IE" dirty="0"/>
              <a:t>Ski Poles</a:t>
            </a:r>
          </a:p>
          <a:p>
            <a:r>
              <a:rPr lang="en-IE" dirty="0"/>
              <a:t>Ski Boots</a:t>
            </a:r>
          </a:p>
        </p:txBody>
      </p:sp>
      <p:sp>
        <p:nvSpPr>
          <p:cNvPr id="5" name="Content Placeholder 4"/>
          <p:cNvSpPr>
            <a:spLocks noGrp="1"/>
          </p:cNvSpPr>
          <p:nvPr>
            <p:ph sz="half" idx="2"/>
          </p:nvPr>
        </p:nvSpPr>
        <p:spPr>
          <a:xfrm>
            <a:off x="7173884" y="470650"/>
            <a:ext cx="4088476" cy="5472949"/>
          </a:xfrm>
        </p:spPr>
        <p:txBody>
          <a:bodyPr>
            <a:normAutofit fontScale="92500" lnSpcReduction="10000"/>
          </a:bodyPr>
          <a:lstStyle/>
          <a:p>
            <a:pPr marL="0" indent="0" algn="ctr">
              <a:buNone/>
            </a:pPr>
            <a:r>
              <a:rPr lang="en-IE" dirty="0"/>
              <a:t>To Bring</a:t>
            </a:r>
          </a:p>
          <a:p>
            <a:r>
              <a:rPr lang="en-IE" sz="1600" dirty="0"/>
              <a:t>Ski Jacket</a:t>
            </a:r>
          </a:p>
          <a:p>
            <a:r>
              <a:rPr lang="en-IE" sz="1600" dirty="0"/>
              <a:t>Ski trousers (</a:t>
            </a:r>
            <a:r>
              <a:rPr lang="en-IE" sz="1600" dirty="0" err="1"/>
              <a:t>Salopettes</a:t>
            </a:r>
            <a:r>
              <a:rPr lang="en-IE" sz="1600" dirty="0"/>
              <a:t>)</a:t>
            </a:r>
          </a:p>
          <a:p>
            <a:r>
              <a:rPr lang="en-IE" sz="1600" dirty="0"/>
              <a:t>Gloves</a:t>
            </a:r>
          </a:p>
          <a:p>
            <a:r>
              <a:rPr lang="en-IE" sz="1600" dirty="0"/>
              <a:t>Ski Socks</a:t>
            </a:r>
          </a:p>
          <a:p>
            <a:r>
              <a:rPr lang="en-IE" sz="1600" dirty="0"/>
              <a:t>Ski Goggles / Sun Glasses</a:t>
            </a:r>
          </a:p>
          <a:p>
            <a:r>
              <a:rPr lang="en-IE" sz="1600" dirty="0"/>
              <a:t>Snood</a:t>
            </a:r>
          </a:p>
          <a:p>
            <a:r>
              <a:rPr lang="en-IE" sz="1600" dirty="0"/>
              <a:t>Thermals</a:t>
            </a:r>
          </a:p>
          <a:p>
            <a:r>
              <a:rPr lang="en-IE" sz="1600" dirty="0"/>
              <a:t>T-shirts(Layers)</a:t>
            </a:r>
          </a:p>
          <a:p>
            <a:r>
              <a:rPr lang="en-IE" sz="1600" dirty="0"/>
              <a:t>Lip Balm</a:t>
            </a:r>
          </a:p>
          <a:p>
            <a:r>
              <a:rPr lang="en-IE" sz="1600" dirty="0"/>
              <a:t>Sun Cream</a:t>
            </a:r>
          </a:p>
          <a:p>
            <a:r>
              <a:rPr lang="en-IE" sz="1600" dirty="0"/>
              <a:t>Paracetamol / Ibuprofen</a:t>
            </a:r>
          </a:p>
          <a:p>
            <a:r>
              <a:rPr lang="en-IE" sz="1600" dirty="0"/>
              <a:t>Inhalers</a:t>
            </a:r>
          </a:p>
          <a:p>
            <a:r>
              <a:rPr lang="en-IE" sz="1600" dirty="0"/>
              <a:t>Antigen Tests</a:t>
            </a:r>
          </a:p>
          <a:p>
            <a:r>
              <a:rPr lang="en-IE" sz="1600" dirty="0"/>
              <a:t>Hand Sanitizers</a:t>
            </a:r>
          </a:p>
          <a:p>
            <a:r>
              <a:rPr lang="en-IE" sz="1600" dirty="0"/>
              <a:t>Old Runners for walking outside</a:t>
            </a:r>
          </a:p>
          <a:p>
            <a:r>
              <a:rPr lang="en-IE" sz="1600" dirty="0"/>
              <a:t>Pocket Money Maximum €20 per day </a:t>
            </a:r>
          </a:p>
          <a:p>
            <a:endParaRPr lang="en-IE" sz="1600" dirty="0"/>
          </a:p>
          <a:p>
            <a:endParaRPr lang="en-IE" sz="1600" dirty="0"/>
          </a:p>
          <a:p>
            <a:endParaRPr lang="en-IE" sz="1600" dirty="0"/>
          </a:p>
          <a:p>
            <a:endParaRPr lang="en-IE" sz="1600" dirty="0"/>
          </a:p>
        </p:txBody>
      </p:sp>
      <p:sp>
        <p:nvSpPr>
          <p:cNvPr id="6" name="TextBox 5"/>
          <p:cNvSpPr txBox="1"/>
          <p:nvPr/>
        </p:nvSpPr>
        <p:spPr>
          <a:xfrm>
            <a:off x="946265" y="5130886"/>
            <a:ext cx="4257502" cy="646331"/>
          </a:xfrm>
          <a:prstGeom prst="rect">
            <a:avLst/>
          </a:prstGeom>
          <a:noFill/>
        </p:spPr>
        <p:txBody>
          <a:bodyPr wrap="square" rtlCol="0">
            <a:spAutoFit/>
          </a:bodyPr>
          <a:lstStyle/>
          <a:p>
            <a:pPr marL="285750" indent="-285750">
              <a:buFont typeface="Arial" panose="020B0604020202020204" pitchFamily="34" charset="0"/>
              <a:buChar char="•"/>
            </a:pPr>
            <a:r>
              <a:rPr lang="en-IE" dirty="0"/>
              <a:t>Scarfs are not allowed on the slopes</a:t>
            </a:r>
          </a:p>
          <a:p>
            <a:pPr marL="285750" indent="-285750">
              <a:buFont typeface="Arial" panose="020B0604020202020204" pitchFamily="34" charset="0"/>
              <a:buChar char="•"/>
            </a:pPr>
            <a:r>
              <a:rPr lang="en-IE" dirty="0"/>
              <a:t>Snow Boots are not necessary</a:t>
            </a:r>
          </a:p>
        </p:txBody>
      </p:sp>
    </p:spTree>
    <p:extLst>
      <p:ext uri="{BB962C8B-B14F-4D97-AF65-F5344CB8AC3E}">
        <p14:creationId xmlns:p14="http://schemas.microsoft.com/office/powerpoint/2010/main" val="180265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Ski Time</a:t>
            </a:r>
          </a:p>
        </p:txBody>
      </p:sp>
      <p:sp>
        <p:nvSpPr>
          <p:cNvPr id="3" name="Content Placeholder 2"/>
          <p:cNvSpPr>
            <a:spLocks noGrp="1"/>
          </p:cNvSpPr>
          <p:nvPr>
            <p:ph idx="1"/>
          </p:nvPr>
        </p:nvSpPr>
        <p:spPr>
          <a:xfrm>
            <a:off x="668594" y="1538032"/>
            <a:ext cx="10515600" cy="4351338"/>
          </a:xfrm>
        </p:spPr>
        <p:txBody>
          <a:bodyPr>
            <a:normAutofit fontScale="92500" lnSpcReduction="20000"/>
          </a:bodyPr>
          <a:lstStyle/>
          <a:p>
            <a:r>
              <a:rPr lang="en-IE" sz="1800" dirty="0"/>
              <a:t>5 hours of lessons per day(3 hours in the morning &amp; 2 in the afternoon)</a:t>
            </a:r>
          </a:p>
          <a:p>
            <a:r>
              <a:rPr lang="en-IE" sz="1800" dirty="0"/>
              <a:t>Lunch is provided on the slopes or at the bottom of the lifts</a:t>
            </a:r>
          </a:p>
          <a:p>
            <a:r>
              <a:rPr lang="en-IE" sz="1800" dirty="0"/>
              <a:t>FFP2 grade masks must be worn on the Airplane, Busses, Restaurants Ski Lifts, Indoor arenas.</a:t>
            </a:r>
          </a:p>
          <a:p>
            <a:r>
              <a:rPr lang="en-IE" sz="1800" b="1" dirty="0">
                <a:solidFill>
                  <a:srgbClr val="FF0000"/>
                </a:solidFill>
              </a:rPr>
              <a:t>No Free skiing </a:t>
            </a:r>
            <a:r>
              <a:rPr lang="en-IE" sz="1800" dirty="0"/>
              <a:t>irrespective of skiing ability</a:t>
            </a:r>
            <a:r>
              <a:rPr lang="en-IE" sz="1800" b="1" dirty="0">
                <a:solidFill>
                  <a:srgbClr val="FF0000"/>
                </a:solidFill>
              </a:rPr>
              <a:t> </a:t>
            </a:r>
            <a:r>
              <a:rPr lang="en-IE" sz="1800" dirty="0"/>
              <a:t>(Students will be taken of the slopes if this rule is not observed,)</a:t>
            </a:r>
          </a:p>
          <a:p>
            <a:r>
              <a:rPr lang="en-IE" sz="1800" dirty="0"/>
              <a:t>We understand that some students have plenty of ski experience, but they must understand that the school’s ski rules apply when travelling with the school.</a:t>
            </a:r>
          </a:p>
          <a:p>
            <a:r>
              <a:rPr lang="en-IE" sz="1800" dirty="0"/>
              <a:t>All students must follow their ski instructor’s rules during lessons</a:t>
            </a:r>
          </a:p>
          <a:p>
            <a:r>
              <a:rPr lang="en-IE" sz="1800" dirty="0"/>
              <a:t>Levels of skiing will be decided by the instructors(as the students improve new groups will be allocated by the instructors)</a:t>
            </a:r>
          </a:p>
          <a:p>
            <a:endParaRPr lang="en-IE" sz="1800" dirty="0"/>
          </a:p>
          <a:p>
            <a:r>
              <a:rPr lang="en-IE" sz="1800" dirty="0"/>
              <a:t>Ski Police &amp; Public Liability</a:t>
            </a:r>
          </a:p>
          <a:p>
            <a:endParaRPr lang="en-IE" sz="1800" dirty="0"/>
          </a:p>
          <a:p>
            <a:r>
              <a:rPr lang="en-IE" sz="1800" dirty="0"/>
              <a:t>Please ensure you have given us accurate information as to how many times your son or daughter has skied before.</a:t>
            </a:r>
          </a:p>
          <a:p>
            <a:endParaRPr lang="en-IE" sz="1800" dirty="0"/>
          </a:p>
          <a:p>
            <a:pPr marL="0" indent="0">
              <a:buNone/>
            </a:pPr>
            <a:r>
              <a:rPr lang="en-IE" sz="1800" dirty="0"/>
              <a:t>We will do everything in our power to ensure the </a:t>
            </a:r>
            <a:r>
              <a:rPr lang="en-IE" sz="1800" b="1" dirty="0">
                <a:solidFill>
                  <a:srgbClr val="FF0000"/>
                </a:solidFill>
              </a:rPr>
              <a:t>safety</a:t>
            </a:r>
            <a:r>
              <a:rPr lang="en-IE" sz="1800" dirty="0"/>
              <a:t> or your son/daughter on the trip</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1252" y="3920177"/>
            <a:ext cx="978154" cy="932041"/>
          </a:xfrm>
          <a:prstGeom prst="rect">
            <a:avLst/>
          </a:prstGeom>
        </p:spPr>
      </p:pic>
    </p:spTree>
    <p:extLst>
      <p:ext uri="{BB962C8B-B14F-4D97-AF65-F5344CB8AC3E}">
        <p14:creationId xmlns:p14="http://schemas.microsoft.com/office/powerpoint/2010/main" val="517500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Students xmlns="ef005e23-d1e4-4514-829e-81690bc4287b" xsi:nil="true"/>
    <IsNotebookLocked xmlns="ef005e23-d1e4-4514-829e-81690bc4287b" xsi:nil="true"/>
    <_ip_UnifiedCompliancePolicyUIAction xmlns="http://schemas.microsoft.com/sharepoint/v3" xsi:nil="true"/>
    <FolderType xmlns="ef005e23-d1e4-4514-829e-81690bc4287b" xsi:nil="true"/>
    <CultureName xmlns="ef005e23-d1e4-4514-829e-81690bc4287b" xsi:nil="true"/>
    <Teachers xmlns="ef005e23-d1e4-4514-829e-81690bc4287b">
      <UserInfo>
        <DisplayName/>
        <AccountId xsi:nil="true"/>
        <AccountType/>
      </UserInfo>
    </Teachers>
    <Students xmlns="ef005e23-d1e4-4514-829e-81690bc4287b">
      <UserInfo>
        <DisplayName/>
        <AccountId xsi:nil="true"/>
        <AccountType/>
      </UserInfo>
    </Students>
    <Student_Groups xmlns="ef005e23-d1e4-4514-829e-81690bc4287b">
      <UserInfo>
        <DisplayName/>
        <AccountId xsi:nil="true"/>
        <AccountType/>
      </UserInfo>
    </Student_Groups>
    <Self_Registration_Enabled xmlns="ef005e23-d1e4-4514-829e-81690bc4287b" xsi:nil="true"/>
    <Math_Settings xmlns="ef005e23-d1e4-4514-829e-81690bc4287b" xsi:nil="true"/>
    <DefaultSectionNames xmlns="ef005e23-d1e4-4514-829e-81690bc4287b" xsi:nil="true"/>
    <AppVersion xmlns="ef005e23-d1e4-4514-829e-81690bc4287b" xsi:nil="true"/>
    <Invited_Teachers xmlns="ef005e23-d1e4-4514-829e-81690bc4287b" xsi:nil="true"/>
    <Distribution_Groups xmlns="ef005e23-d1e4-4514-829e-81690bc4287b" xsi:nil="true"/>
    <_ip_UnifiedCompliancePolicyProperties xmlns="http://schemas.microsoft.com/sharepoint/v3" xsi:nil="true"/>
    <Has_Teacher_Only_SectionGroup xmlns="ef005e23-d1e4-4514-829e-81690bc4287b" xsi:nil="true"/>
    <Is_Collaboration_Space_Locked xmlns="ef005e23-d1e4-4514-829e-81690bc4287b" xsi:nil="true"/>
    <TeamsChannelId xmlns="ef005e23-d1e4-4514-829e-81690bc4287b" xsi:nil="true"/>
    <NotebookType xmlns="ef005e23-d1e4-4514-829e-81690bc4287b" xsi:nil="true"/>
    <Templates xmlns="ef005e23-d1e4-4514-829e-81690bc4287b" xsi:nil="true"/>
    <LMS_Mappings xmlns="ef005e23-d1e4-4514-829e-81690bc4287b" xsi:nil="true"/>
    <Owner xmlns="ef005e23-d1e4-4514-829e-81690bc4287b">
      <UserInfo>
        <DisplayName/>
        <AccountId xsi:nil="true"/>
        <AccountType/>
      </UserInfo>
    </Owne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C4D7670F80C64B932C09085166B198" ma:contentTypeVersion="36" ma:contentTypeDescription="Create a new document." ma:contentTypeScope="" ma:versionID="e572de84e0f8f6751813eb9d415e9220">
  <xsd:schema xmlns:xsd="http://www.w3.org/2001/XMLSchema" xmlns:xs="http://www.w3.org/2001/XMLSchema" xmlns:p="http://schemas.microsoft.com/office/2006/metadata/properties" xmlns:ns1="http://schemas.microsoft.com/sharepoint/v3" xmlns:ns3="73674667-169b-49c6-bcac-cc700e3645c4" xmlns:ns4="ef005e23-d1e4-4514-829e-81690bc4287b" targetNamespace="http://schemas.microsoft.com/office/2006/metadata/properties" ma:root="true" ma:fieldsID="1caf0da7c6abdf13ae4228194555a2de" ns1:_="" ns3:_="" ns4:_="">
    <xsd:import namespace="http://schemas.microsoft.com/sharepoint/v3"/>
    <xsd:import namespace="73674667-169b-49c6-bcac-cc700e3645c4"/>
    <xsd:import namespace="ef005e23-d1e4-4514-829e-81690bc4287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TeamsChannelId" minOccurs="0"/>
                <xsd:element ref="ns4:IsNotebookLocked" minOccurs="0"/>
                <xsd:element ref="ns4:Math_Settings" minOccurs="0"/>
                <xsd:element ref="ns4:Distribution_Groups" minOccurs="0"/>
                <xsd:element ref="ns4:LMS_Mappings" minOccurs="0"/>
                <xsd:element ref="ns4:MediaServiceAutoKeyPoints" minOccurs="0"/>
                <xsd:element ref="ns4:MediaServiceKeyPoints" minOccurs="0"/>
                <xsd:element ref="ns1:_ip_UnifiedCompliancePolicyProperties" minOccurs="0"/>
                <xsd:element ref="ns1:_ip_UnifiedCompliancePolicyUIAc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41" nillable="true" ma:displayName="Unified Compliance Policy Properties" ma:hidden="true" ma:internalName="_ip_UnifiedCompliancePolicyProperties">
      <xsd:simpleType>
        <xsd:restriction base="dms:Note"/>
      </xsd:simpleType>
    </xsd:element>
    <xsd:element name="_ip_UnifiedCompliancePolicyUIAction" ma:index="4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674667-169b-49c6-bcac-cc700e3645c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005e23-d1e4-4514-829e-81690bc4287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chers" ma:index="2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3" nillable="true" ma:displayName="Invited Teachers" ma:internalName="Invited_Teachers">
      <xsd:simpleType>
        <xsd:restriction base="dms:Note">
          <xsd:maxLength value="255"/>
        </xsd:restriction>
      </xsd:simpleType>
    </xsd:element>
    <xsd:element name="Invited_Students" ma:index="24" nillable="true" ma:displayName="Invited Students" ma:internalName="Invited_Students">
      <xsd:simpleType>
        <xsd:restriction base="dms:Note">
          <xsd:maxLength value="255"/>
        </xsd:restriction>
      </xsd:simpleType>
    </xsd:element>
    <xsd:element name="Self_Registration_Enabled" ma:index="25" nillable="true" ma:displayName="Self Registration Enabled" ma:internalName="Self_Registration_Enabled">
      <xsd:simpleType>
        <xsd:restriction base="dms:Boolean"/>
      </xsd:simpleType>
    </xsd:element>
    <xsd:element name="Has_Teacher_Only_SectionGroup" ma:index="26" nillable="true" ma:displayName="Has Teacher Only SectionGroup" ma:internalName="Has_Teacher_Only_SectionGroup">
      <xsd:simpleType>
        <xsd:restriction base="dms:Boolean"/>
      </xsd:simpleType>
    </xsd:element>
    <xsd:element name="Is_Collaboration_Space_Locked" ma:index="27" nillable="true" ma:displayName="Is Collaboration Space Locked" ma:internalName="Is_Collaboration_Space_Locked">
      <xsd:simpleType>
        <xsd:restriction base="dms:Boolean"/>
      </xsd:simpleType>
    </xsd:element>
    <xsd:element name="MediaServiceAutoTags" ma:index="28" nillable="true" ma:displayName="MediaServiceAutoTags" ma:description="" ma:internalName="MediaServiceAutoTags" ma:readOnly="true">
      <xsd:simpleType>
        <xsd:restriction base="dms:Text"/>
      </xsd:simpleType>
    </xsd:element>
    <xsd:element name="MediaServiceDateTaken" ma:index="29" nillable="true" ma:displayName="MediaServiceDateTaken" ma:description="" ma:hidden="true" ma:internalName="MediaServiceDateTaken" ma:readOnly="true">
      <xsd:simpleType>
        <xsd:restriction base="dms:Text"/>
      </xsd:simpleType>
    </xsd:element>
    <xsd:element name="MediaServiceLocation" ma:index="30" nillable="true" ma:displayName="MediaServiceLocation" ma:description="" ma:internalName="MediaServiceLocation" ma:readOnly="true">
      <xsd:simpleType>
        <xsd:restriction base="dms:Text"/>
      </xsd:simpleType>
    </xsd:element>
    <xsd:element name="MediaServiceOCR" ma:index="31" nillable="true" ma:displayName="MediaServiceOCR" ma:internalName="MediaServiceOCR" ma:readOnly="true">
      <xsd:simpleType>
        <xsd:restriction base="dms:Note">
          <xsd:maxLength value="255"/>
        </xsd:restriction>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TeamsChannelId" ma:index="34" nillable="true" ma:displayName="Teams Channel Id" ma:internalName="TeamsChannelId">
      <xsd:simpleType>
        <xsd:restriction base="dms:Text"/>
      </xsd:simpleType>
    </xsd:element>
    <xsd:element name="IsNotebookLocked" ma:index="35" nillable="true" ma:displayName="Is Notebook Locked" ma:internalName="IsNotebookLocked">
      <xsd:simpleType>
        <xsd:restriction base="dms:Boolean"/>
      </xsd:simpleType>
    </xsd:element>
    <xsd:element name="Math_Settings" ma:index="36" nillable="true" ma:displayName="Math Settings" ma:internalName="Math_Settings">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MediaLengthInSeconds" ma:index="4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3209E6-0416-45C5-BCDF-008FA8372B16}">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ef005e23-d1e4-4514-829e-81690bc4287b"/>
    <ds:schemaRef ds:uri="http://purl.org/dc/elements/1.1/"/>
    <ds:schemaRef ds:uri="http://schemas.microsoft.com/office/2006/metadata/properties"/>
    <ds:schemaRef ds:uri="http://schemas.microsoft.com/sharepoint/v3"/>
    <ds:schemaRef ds:uri="http://purl.org/dc/terms/"/>
    <ds:schemaRef ds:uri="73674667-169b-49c6-bcac-cc700e3645c4"/>
    <ds:schemaRef ds:uri="http://www.w3.org/XML/1998/namespace"/>
  </ds:schemaRefs>
</ds:datastoreItem>
</file>

<file path=customXml/itemProps2.xml><?xml version="1.0" encoding="utf-8"?>
<ds:datastoreItem xmlns:ds="http://schemas.openxmlformats.org/officeDocument/2006/customXml" ds:itemID="{7C68D0D1-2A43-4ACE-816B-3737694F0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3674667-169b-49c6-bcac-cc700e3645c4"/>
    <ds:schemaRef ds:uri="ef005e23-d1e4-4514-829e-81690bc428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473E7B-879A-46F0-9D24-B109F77FB7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451</TotalTime>
  <Words>1157</Words>
  <Application>Microsoft Office PowerPoint</Application>
  <PresentationFormat>Widescreen</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Newbridge College Ski Trip 2022</vt:lpstr>
      <vt:lpstr>EU Digital Passenger Locator Form</vt:lpstr>
      <vt:lpstr>Some details required for the Passenger Locator Form</vt:lpstr>
      <vt:lpstr>Depart Newbridge College</vt:lpstr>
      <vt:lpstr>Flight Details</vt:lpstr>
      <vt:lpstr>EU Digital Covid Certificate</vt:lpstr>
      <vt:lpstr>Insurance</vt:lpstr>
      <vt:lpstr>Ski Equipment</vt:lpstr>
      <vt:lpstr>Ski Time</vt:lpstr>
      <vt:lpstr>Diets Allergies &amp; Medical</vt:lpstr>
      <vt:lpstr>Procedure for accidents on the mountain while in ski lessons with the instructors.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Newbridge College Ski Trip 2022</dc:title>
  <dc:creator>Declan Corbett</dc:creator>
  <cp:lastModifiedBy>Declan Corbett</cp:lastModifiedBy>
  <cp:revision>25</cp:revision>
  <dcterms:created xsi:type="dcterms:W3CDTF">2022-02-04T09:40:04Z</dcterms:created>
  <dcterms:modified xsi:type="dcterms:W3CDTF">2022-02-04T20:25:13Z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0x010100A0C4D7670F80C64B932C09085166B198</vt:lpwstr>
  </property>
</Properties>
</file>